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7"/>
  </p:notesMasterIdLst>
  <p:handoutMasterIdLst>
    <p:handoutMasterId r:id="rId28"/>
  </p:handoutMasterIdLst>
  <p:sldIdLst>
    <p:sldId id="257" r:id="rId3"/>
    <p:sldId id="357" r:id="rId4"/>
    <p:sldId id="358" r:id="rId5"/>
    <p:sldId id="359" r:id="rId6"/>
    <p:sldId id="360" r:id="rId7"/>
    <p:sldId id="361" r:id="rId8"/>
    <p:sldId id="362" r:id="rId9"/>
    <p:sldId id="363" r:id="rId10"/>
    <p:sldId id="364" r:id="rId11"/>
    <p:sldId id="365" r:id="rId12"/>
    <p:sldId id="366" r:id="rId13"/>
    <p:sldId id="373" r:id="rId14"/>
    <p:sldId id="368" r:id="rId15"/>
    <p:sldId id="369" r:id="rId16"/>
    <p:sldId id="370" r:id="rId17"/>
    <p:sldId id="371" r:id="rId18"/>
    <p:sldId id="372" r:id="rId19"/>
    <p:sldId id="374" r:id="rId20"/>
    <p:sldId id="353" r:id="rId21"/>
    <p:sldId id="355" r:id="rId22"/>
    <p:sldId id="356" r:id="rId23"/>
    <p:sldId id="354" r:id="rId24"/>
    <p:sldId id="350" r:id="rId25"/>
    <p:sldId id="280" r:id="rId26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D600"/>
    <a:srgbClr val="FFCB00"/>
    <a:srgbClr val="73AE57"/>
    <a:srgbClr val="0078C9"/>
    <a:srgbClr val="D40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B318E8A9-2A58-4589-9E1B-E702A1802B0B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4377F760-3C66-468D-B18D-ED2E50B47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426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0DD92E95-9891-4D84-850D-5BB9F044626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4485F1E-1680-4F3E-BF79-631F7C5D0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666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5060" name="Date Placeholder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35" indent="-285744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2977" indent="-22859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168" indent="-22859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359" indent="-22859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550" indent="-228595" defTabSz="4571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740" indent="-228595" defTabSz="4571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8932" indent="-228595" defTabSz="4571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122" indent="-228595" defTabSz="4571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mtClean="0">
                <a:solidFill>
                  <a:prstClr val="black"/>
                </a:solidFill>
                <a:latin typeface="Calibri" pitchFamily="34" charset="0"/>
              </a:rPr>
              <a:t>6/1/2017</a:t>
            </a:r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35" indent="-285744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2977" indent="-22859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168" indent="-22859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359" indent="-22859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550" indent="-228595" defTabSz="4571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740" indent="-228595" defTabSz="4571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8932" indent="-228595" defTabSz="4571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122" indent="-228595" defTabSz="4571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85C78BD-CA84-438C-A28D-9C110CBA53C0}" type="slidenum">
              <a:rPr lang="en-US" altLang="en-US" smtClean="0">
                <a:solidFill>
                  <a:prstClr val="black"/>
                </a:solidFill>
                <a:latin typeface="Calibri" pitchFamily="34" charset="0"/>
              </a:rPr>
              <a:pPr eaLnBrk="1" hangingPunct="1"/>
              <a:t>1</a:t>
            </a:fld>
            <a:endParaRPr lang="en-US" alt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98049" y="8829054"/>
            <a:ext cx="2982589" cy="46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171" tIns="47086" rIns="94171" bIns="47086" anchor="b"/>
          <a:lstStyle>
            <a:lvl1pPr defTabSz="93186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15963" indent="-274638" defTabSz="93186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01725" indent="-220663" defTabSz="93186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541463" indent="-219075" defTabSz="93186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1982788" indent="-220663" defTabSz="93186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439988" indent="-220663" defTabSz="9318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897188" indent="-220663" defTabSz="9318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354388" indent="-220663" defTabSz="9318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11588" indent="-220663" defTabSz="9318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BA3169BA-7A88-4FBC-B50A-4B7B0EF98393}" type="slidenum">
              <a:rPr lang="en-US" altLang="en-US" sz="1200">
                <a:solidFill>
                  <a:prstClr val="black"/>
                </a:solidFill>
                <a:cs typeface="Arial" pitchFamily="34" charset="0"/>
              </a:rPr>
              <a:pPr algn="r" eaLnBrk="1" hangingPunct="1"/>
              <a:t>2</a:t>
            </a:fld>
            <a:endParaRPr lang="en-US" altLang="en-US" sz="120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8500"/>
            <a:ext cx="4643437" cy="3484563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11" y="4414528"/>
            <a:ext cx="5046193" cy="4182958"/>
          </a:xfrm>
          <a:noFill/>
        </p:spPr>
        <p:txBody>
          <a:bodyPr lIns="94171" tIns="47086" rIns="94171" bIns="47086"/>
          <a:lstStyle/>
          <a:p>
            <a:pPr eaLnBrk="1" hangingPunct="1">
              <a:spcBef>
                <a:spcPct val="0"/>
              </a:spcBef>
            </a:pPr>
            <a:endParaRPr lang="en-US" altLang="en-US" sz="8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 txBox="1">
            <a:spLocks noGrp="1" noChangeArrowheads="1"/>
          </p:cNvSpPr>
          <p:nvPr/>
        </p:nvSpPr>
        <p:spPr bwMode="auto">
          <a:xfrm>
            <a:off x="3898049" y="8829054"/>
            <a:ext cx="2982589" cy="46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171" tIns="47086" rIns="94171" bIns="47086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20663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1463" indent="-219075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2788" indent="-220663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39988" indent="-220663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7188" indent="-220663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4388" indent="-220663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1588" indent="-220663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37B3AD8-7B52-439A-94CB-7B1D2E983489}" type="slidenum">
              <a:rPr lang="en-US" altLang="en-US">
                <a:latin typeface="Arial" pitchFamily="34" charset="0"/>
                <a:cs typeface="Arial" pitchFamily="34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8500"/>
            <a:ext cx="4643437" cy="3484563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11" y="4414528"/>
            <a:ext cx="5046193" cy="4182958"/>
          </a:xfrm>
          <a:noFill/>
        </p:spPr>
        <p:txBody>
          <a:bodyPr lIns="94171" tIns="47086" rIns="94171" bIns="47086"/>
          <a:lstStyle/>
          <a:p>
            <a:pPr eaLnBrk="1" hangingPunct="1">
              <a:spcBef>
                <a:spcPct val="0"/>
              </a:spcBef>
            </a:pPr>
            <a:endParaRPr lang="en-US" altLang="en-US" sz="8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98049" y="8829054"/>
            <a:ext cx="2982589" cy="46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171" tIns="47086" rIns="94171" bIns="47086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20663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1463" indent="-219075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2788" indent="-220663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39988" indent="-220663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7188" indent="-220663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4388" indent="-220663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1588" indent="-220663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5F028DE-8F10-4F1A-AEC6-D7D17567154B}" type="slidenum">
              <a:rPr lang="en-US" altLang="en-US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8500"/>
            <a:ext cx="4643437" cy="3484563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11" y="4414528"/>
            <a:ext cx="5046193" cy="4182958"/>
          </a:xfrm>
          <a:noFill/>
        </p:spPr>
        <p:txBody>
          <a:bodyPr lIns="94171" tIns="47086" rIns="94171" bIns="47086"/>
          <a:lstStyle/>
          <a:p>
            <a:pPr eaLnBrk="1" hangingPunct="1">
              <a:spcBef>
                <a:spcPct val="0"/>
              </a:spcBef>
            </a:pPr>
            <a:endParaRPr lang="en-US" altLang="en-US" sz="8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C51DE-7B3C-409C-BA5A-9A4FCC1F2EA4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75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C51DE-7B3C-409C-BA5A-9A4FCC1F2EA4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75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98049" y="8829054"/>
            <a:ext cx="2982589" cy="46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171" tIns="47086" rIns="94171" bIns="47086" anchor="b"/>
          <a:lstStyle>
            <a:lvl1pPr defTabSz="93186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15963" indent="-274638" defTabSz="93186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01725" indent="-220663" defTabSz="93186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541463" indent="-219075" defTabSz="93186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1982788" indent="-220663" defTabSz="93186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439988" indent="-220663" defTabSz="9318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897188" indent="-220663" defTabSz="9318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354388" indent="-220663" defTabSz="9318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11588" indent="-220663" defTabSz="9318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BA3169BA-7A88-4FBC-B50A-4B7B0EF98393}" type="slidenum">
              <a:rPr lang="en-US" altLang="en-US" sz="1200">
                <a:cs typeface="Arial" pitchFamily="34" charset="0"/>
              </a:rPr>
              <a:pPr algn="r" eaLnBrk="1" hangingPunct="1"/>
              <a:t>14</a:t>
            </a:fld>
            <a:endParaRPr lang="en-US" altLang="en-US" sz="1200">
              <a:cs typeface="Arial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8500"/>
            <a:ext cx="4643437" cy="3484563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11" y="4414528"/>
            <a:ext cx="5046193" cy="4182958"/>
          </a:xfrm>
          <a:noFill/>
        </p:spPr>
        <p:txBody>
          <a:bodyPr lIns="94171" tIns="47086" rIns="94171" bIns="47086"/>
          <a:lstStyle/>
          <a:p>
            <a:pPr eaLnBrk="1" hangingPunct="1">
              <a:spcBef>
                <a:spcPct val="0"/>
              </a:spcBef>
            </a:pPr>
            <a:endParaRPr lang="en-US" altLang="en-US" sz="8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5F1E-1680-4F3E-BF79-631F7C5D042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01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B0288-A4A2-4D26-83D9-F591AD577EA1}" type="slidenum">
              <a:rPr lang="en-US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421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3"/>
          <p:cNvSpPr/>
          <p:nvPr userDrawn="1"/>
        </p:nvSpPr>
        <p:spPr>
          <a:xfrm>
            <a:off x="974725" y="1093788"/>
            <a:ext cx="4595813" cy="2493962"/>
          </a:xfrm>
          <a:prstGeom prst="roundRect">
            <a:avLst>
              <a:gd name="adj" fmla="val 10477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ounded Rectangle 45"/>
          <p:cNvSpPr/>
          <p:nvPr userDrawn="1"/>
        </p:nvSpPr>
        <p:spPr>
          <a:xfrm>
            <a:off x="4154488" y="4314825"/>
            <a:ext cx="4595812" cy="2559050"/>
          </a:xfrm>
          <a:custGeom>
            <a:avLst/>
            <a:gdLst/>
            <a:ahLst/>
            <a:cxnLst/>
            <a:rect l="l" t="t" r="r" b="b"/>
            <a:pathLst>
              <a:path w="4595583" h="2557891">
                <a:moveTo>
                  <a:pt x="261277" y="0"/>
                </a:moveTo>
                <a:lnTo>
                  <a:pt x="4334306" y="0"/>
                </a:lnTo>
                <a:cubicBezTo>
                  <a:pt x="4478605" y="0"/>
                  <a:pt x="4595583" y="116978"/>
                  <a:pt x="4595583" y="261277"/>
                </a:cubicBezTo>
                <a:lnTo>
                  <a:pt x="4595583" y="1292451"/>
                </a:lnTo>
                <a:lnTo>
                  <a:pt x="4595583" y="2232541"/>
                </a:lnTo>
                <a:lnTo>
                  <a:pt x="4595583" y="2557891"/>
                </a:lnTo>
                <a:lnTo>
                  <a:pt x="0" y="2557891"/>
                </a:lnTo>
                <a:lnTo>
                  <a:pt x="0" y="2232541"/>
                </a:lnTo>
                <a:lnTo>
                  <a:pt x="0" y="1292451"/>
                </a:lnTo>
                <a:lnTo>
                  <a:pt x="0" y="261277"/>
                </a:lnTo>
                <a:cubicBezTo>
                  <a:pt x="0" y="116978"/>
                  <a:pt x="116978" y="0"/>
                  <a:pt x="26127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7" name="Group 32"/>
          <p:cNvGrpSpPr>
            <a:grpSpLocks/>
          </p:cNvGrpSpPr>
          <p:nvPr userDrawn="1"/>
        </p:nvGrpSpPr>
        <p:grpSpPr bwMode="auto">
          <a:xfrm>
            <a:off x="466725" y="3738563"/>
            <a:ext cx="5116513" cy="371475"/>
            <a:chOff x="380954" y="7255668"/>
            <a:chExt cx="5116269" cy="371928"/>
          </a:xfrm>
        </p:grpSpPr>
        <p:sp>
          <p:nvSpPr>
            <p:cNvPr id="8" name="Rounded Rectangle 33"/>
            <p:cNvSpPr/>
            <p:nvPr userDrawn="1"/>
          </p:nvSpPr>
          <p:spPr>
            <a:xfrm>
              <a:off x="380954" y="7255668"/>
              <a:ext cx="377807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ounded Rectangle 34"/>
            <p:cNvSpPr/>
            <p:nvPr userDrawn="1"/>
          </p:nvSpPr>
          <p:spPr>
            <a:xfrm>
              <a:off x="901629" y="7255668"/>
              <a:ext cx="377807" cy="37192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Rounded Rectangle 35"/>
            <p:cNvSpPr/>
            <p:nvPr userDrawn="1"/>
          </p:nvSpPr>
          <p:spPr>
            <a:xfrm>
              <a:off x="1423892" y="7255668"/>
              <a:ext cx="377807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Rounded Rectangle 36"/>
            <p:cNvSpPr/>
            <p:nvPr userDrawn="1"/>
          </p:nvSpPr>
          <p:spPr>
            <a:xfrm>
              <a:off x="1944567" y="7255668"/>
              <a:ext cx="377807" cy="37192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Rounded Rectangle 37"/>
            <p:cNvSpPr/>
            <p:nvPr userDrawn="1"/>
          </p:nvSpPr>
          <p:spPr>
            <a:xfrm>
              <a:off x="2493816" y="7255668"/>
              <a:ext cx="377807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Rounded Rectangle 38"/>
            <p:cNvSpPr/>
            <p:nvPr userDrawn="1"/>
          </p:nvSpPr>
          <p:spPr>
            <a:xfrm>
              <a:off x="3014491" y="7255668"/>
              <a:ext cx="377807" cy="37192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4" name="Rounded Rectangle 39"/>
            <p:cNvSpPr/>
            <p:nvPr userDrawn="1"/>
          </p:nvSpPr>
          <p:spPr>
            <a:xfrm>
              <a:off x="3538341" y="7255668"/>
              <a:ext cx="376219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Rounded Rectangle 40"/>
            <p:cNvSpPr/>
            <p:nvPr userDrawn="1"/>
          </p:nvSpPr>
          <p:spPr>
            <a:xfrm>
              <a:off x="4059017" y="7255668"/>
              <a:ext cx="376219" cy="37192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Rounded Rectangle 41"/>
            <p:cNvSpPr/>
            <p:nvPr userDrawn="1"/>
          </p:nvSpPr>
          <p:spPr>
            <a:xfrm>
              <a:off x="4598741" y="7255668"/>
              <a:ext cx="377807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7" name="Rounded Rectangle 42"/>
            <p:cNvSpPr/>
            <p:nvPr userDrawn="1"/>
          </p:nvSpPr>
          <p:spPr>
            <a:xfrm>
              <a:off x="5119416" y="7255668"/>
              <a:ext cx="377807" cy="37192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18" name="Picture 4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4314825"/>
            <a:ext cx="1403350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2238375"/>
            <a:ext cx="1820863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413" y="4314825"/>
            <a:ext cx="1901825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 Placeholder 54"/>
          <p:cNvSpPr>
            <a:spLocks noGrp="1"/>
          </p:cNvSpPr>
          <p:nvPr>
            <p:ph type="body" sz="quarter" idx="15"/>
          </p:nvPr>
        </p:nvSpPr>
        <p:spPr>
          <a:xfrm>
            <a:off x="4417625" y="4985376"/>
            <a:ext cx="4084638" cy="105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400"/>
              </a:spcBef>
              <a:buFontTx/>
              <a:buNone/>
              <a:defRPr sz="1600"/>
            </a:lvl1pPr>
            <a:lvl2pPr marL="0" indent="0">
              <a:spcBef>
                <a:spcPts val="400"/>
              </a:spcBef>
              <a:buFontTx/>
              <a:buNone/>
              <a:defRPr sz="2400">
                <a:solidFill>
                  <a:schemeClr val="accent1"/>
                </a:solidFill>
              </a:defRPr>
            </a:lvl2pPr>
            <a:lvl3pPr marL="0" indent="0">
              <a:spcBef>
                <a:spcPts val="400"/>
              </a:spcBef>
              <a:buFontTx/>
              <a:buNone/>
              <a:defRPr sz="1600"/>
            </a:lvl3pPr>
            <a:lvl4pPr marL="0" indent="0">
              <a:buFontTx/>
              <a:buNone/>
              <a:defRPr sz="1600"/>
            </a:lvl4pPr>
            <a:lvl5pPr marL="0" indent="0">
              <a:buFontTx/>
              <a:buNone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4" name="Subtitle 2"/>
          <p:cNvSpPr>
            <a:spLocks noGrp="1"/>
          </p:cNvSpPr>
          <p:nvPr>
            <p:ph type="subTitle" idx="1"/>
          </p:nvPr>
        </p:nvSpPr>
        <p:spPr>
          <a:xfrm>
            <a:off x="1124112" y="1304128"/>
            <a:ext cx="4286486" cy="677108"/>
          </a:xfrm>
          <a:prstGeom prst="rect">
            <a:avLst/>
          </a:prstGeom>
        </p:spPr>
        <p:txBody>
          <a:bodyPr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8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1109299" y="1838778"/>
            <a:ext cx="4359887" cy="1384995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 userDrawn="1">
            <p:ph type="sldNum" sz="quarter" idx="16"/>
          </p:nvPr>
        </p:nvSpPr>
        <p:spPr>
          <a:xfrm>
            <a:off x="7010400" y="6508750"/>
            <a:ext cx="21336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989FE21-BF99-44AB-984D-6C5BDFF2FDFF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62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u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487363" y="1722438"/>
            <a:ext cx="8264525" cy="4619625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87" y="641316"/>
            <a:ext cx="6109614" cy="7078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00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669926" y="1837267"/>
            <a:ext cx="7886934" cy="4361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373B9-109B-4C08-947D-66F9C063D32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84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43"/>
          <p:cNvSpPr/>
          <p:nvPr userDrawn="1"/>
        </p:nvSpPr>
        <p:spPr>
          <a:xfrm>
            <a:off x="975041" y="1093534"/>
            <a:ext cx="4595583" cy="2493818"/>
          </a:xfrm>
          <a:prstGeom prst="roundRect">
            <a:avLst>
              <a:gd name="adj" fmla="val 10477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4154332" y="4315370"/>
            <a:ext cx="4595583" cy="2557891"/>
          </a:xfrm>
          <a:custGeom>
            <a:avLst/>
            <a:gdLst/>
            <a:ahLst/>
            <a:cxnLst/>
            <a:rect l="l" t="t" r="r" b="b"/>
            <a:pathLst>
              <a:path w="4595583" h="2557891">
                <a:moveTo>
                  <a:pt x="261277" y="0"/>
                </a:moveTo>
                <a:lnTo>
                  <a:pt x="4334306" y="0"/>
                </a:lnTo>
                <a:cubicBezTo>
                  <a:pt x="4478605" y="0"/>
                  <a:pt x="4595583" y="116978"/>
                  <a:pt x="4595583" y="261277"/>
                </a:cubicBezTo>
                <a:lnTo>
                  <a:pt x="4595583" y="1292451"/>
                </a:lnTo>
                <a:lnTo>
                  <a:pt x="4595583" y="2232541"/>
                </a:lnTo>
                <a:lnTo>
                  <a:pt x="4595583" y="2557891"/>
                </a:lnTo>
                <a:lnTo>
                  <a:pt x="0" y="2557891"/>
                </a:lnTo>
                <a:lnTo>
                  <a:pt x="0" y="2232541"/>
                </a:lnTo>
                <a:lnTo>
                  <a:pt x="0" y="1292451"/>
                </a:lnTo>
                <a:lnTo>
                  <a:pt x="0" y="261277"/>
                </a:lnTo>
                <a:cubicBezTo>
                  <a:pt x="0" y="116978"/>
                  <a:pt x="116978" y="0"/>
                  <a:pt x="26127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7010400" y="6508136"/>
            <a:ext cx="21336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466231" y="3738593"/>
            <a:ext cx="5116269" cy="371928"/>
            <a:chOff x="380954" y="7255668"/>
            <a:chExt cx="5116269" cy="371928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380954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901640" y="7255668"/>
              <a:ext cx="377371" cy="37192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1424168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1944854" y="7255668"/>
              <a:ext cx="377371" cy="37192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>
              <a:off x="2494595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9" name="Rounded Rectangle 38"/>
            <p:cNvSpPr/>
            <p:nvPr userDrawn="1"/>
          </p:nvSpPr>
          <p:spPr>
            <a:xfrm>
              <a:off x="3015281" y="7255668"/>
              <a:ext cx="377371" cy="37192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0" name="Rounded Rectangle 39"/>
            <p:cNvSpPr/>
            <p:nvPr userDrawn="1"/>
          </p:nvSpPr>
          <p:spPr>
            <a:xfrm>
              <a:off x="3537809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1" name="Rounded Rectangle 40"/>
            <p:cNvSpPr/>
            <p:nvPr userDrawn="1"/>
          </p:nvSpPr>
          <p:spPr>
            <a:xfrm>
              <a:off x="4058495" y="7255668"/>
              <a:ext cx="377371" cy="37192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2" name="Rounded Rectangle 41"/>
            <p:cNvSpPr/>
            <p:nvPr userDrawn="1"/>
          </p:nvSpPr>
          <p:spPr>
            <a:xfrm>
              <a:off x="4599166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3" name="Rounded Rectangle 42"/>
            <p:cNvSpPr/>
            <p:nvPr userDrawn="1"/>
          </p:nvSpPr>
          <p:spPr>
            <a:xfrm>
              <a:off x="5119852" y="7255668"/>
              <a:ext cx="377371" cy="37192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50" name="Picture 4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6" y="4315370"/>
            <a:ext cx="1403263" cy="1467913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400" y="2237991"/>
            <a:ext cx="1820371" cy="1951467"/>
          </a:xfrm>
          <a:prstGeom prst="rect">
            <a:avLst/>
          </a:prstGeom>
        </p:spPr>
      </p:pic>
      <p:sp>
        <p:nvSpPr>
          <p:cNvPr id="55" name="Text Placeholder 54"/>
          <p:cNvSpPr>
            <a:spLocks noGrp="1"/>
          </p:cNvSpPr>
          <p:nvPr>
            <p:ph type="body" sz="quarter" idx="15" hasCustomPrompt="1"/>
          </p:nvPr>
        </p:nvSpPr>
        <p:spPr>
          <a:xfrm>
            <a:off x="4417625" y="4985376"/>
            <a:ext cx="4084638" cy="105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400"/>
              </a:spcBef>
              <a:buFontTx/>
              <a:buNone/>
              <a:defRPr sz="1600"/>
            </a:lvl1pPr>
            <a:lvl2pPr marL="0" indent="0">
              <a:spcBef>
                <a:spcPts val="400"/>
              </a:spcBef>
              <a:buFontTx/>
              <a:buNone/>
              <a:defRPr sz="2400">
                <a:solidFill>
                  <a:schemeClr val="accent1"/>
                </a:solidFill>
              </a:defRPr>
            </a:lvl2pPr>
            <a:lvl3pPr marL="0" indent="0">
              <a:spcBef>
                <a:spcPts val="400"/>
              </a:spcBef>
              <a:buFontTx/>
              <a:buNone/>
              <a:defRPr sz="1600"/>
            </a:lvl3pPr>
            <a:lvl4pPr marL="0" indent="0">
              <a:buFontTx/>
              <a:buNone/>
              <a:defRPr sz="1600"/>
            </a:lvl4pPr>
            <a:lvl5pPr marL="0" indent="0">
              <a:buFontTx/>
              <a:buNone/>
              <a:defRPr sz="1600"/>
            </a:lvl5pPr>
          </a:lstStyle>
          <a:p>
            <a:pPr lvl="0"/>
            <a:r>
              <a:rPr lang="en-US" dirty="0" smtClean="0"/>
              <a:t>This education program is provided by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Date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0131" y="4315370"/>
            <a:ext cx="1901442" cy="1467913"/>
          </a:xfrm>
          <a:prstGeom prst="rect">
            <a:avLst/>
          </a:prstGeom>
        </p:spPr>
      </p:pic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24112" y="1304128"/>
            <a:ext cx="4286486" cy="677108"/>
          </a:xfrm>
          <a:prstGeom prst="rect">
            <a:avLst/>
          </a:prstGeom>
        </p:spPr>
        <p:txBody>
          <a:bodyPr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8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Smaller word master</a:t>
            </a:r>
          </a:p>
        </p:txBody>
      </p:sp>
      <p:sp>
        <p:nvSpPr>
          <p:cNvPr id="25" name="Title 1"/>
          <p:cNvSpPr>
            <a:spLocks noGrp="1"/>
          </p:cNvSpPr>
          <p:nvPr>
            <p:ph type="ctrTitle" hasCustomPrompt="1"/>
          </p:nvPr>
        </p:nvSpPr>
        <p:spPr>
          <a:xfrm>
            <a:off x="1109299" y="1838778"/>
            <a:ext cx="4359887" cy="1384995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/>
            </a:lvl1pPr>
          </a:lstStyle>
          <a:p>
            <a:r>
              <a:rPr lang="en-US" dirty="0" smtClean="0"/>
              <a:t>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735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486888" y="1721922"/>
            <a:ext cx="8265226" cy="4619501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8687" y="641316"/>
            <a:ext cx="6109614" cy="7078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00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add slide headline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669926" y="1837267"/>
            <a:ext cx="7886934" cy="4361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625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fac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486888" y="1721922"/>
            <a:ext cx="8265226" cy="4619501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8687" y="641316"/>
            <a:ext cx="6109614" cy="7078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00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add slide headline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925" y="1874812"/>
            <a:ext cx="7925435" cy="7355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buFontTx/>
              <a:buNone/>
              <a:defRPr sz="4400"/>
            </a:lvl1pPr>
            <a:lvl2pPr marL="569913" indent="-569913">
              <a:lnSpc>
                <a:spcPct val="95000"/>
              </a:lnSpc>
              <a:spcBef>
                <a:spcPts val="1200"/>
              </a:spcBef>
              <a:buClr>
                <a:schemeClr val="accent5"/>
              </a:buClr>
              <a:buSzPct val="100000"/>
              <a:buFontTx/>
              <a:buBlip>
                <a:blip r:embed="rId2"/>
              </a:buBlip>
              <a:defRPr sz="4400"/>
            </a:lvl2pPr>
            <a:lvl3pPr marL="569913" indent="-569913">
              <a:lnSpc>
                <a:spcPct val="95000"/>
              </a:lnSpc>
              <a:spcBef>
                <a:spcPts val="1200"/>
              </a:spcBef>
              <a:buFontTx/>
              <a:buBlip>
                <a:blip r:embed="rId3"/>
              </a:buBlip>
              <a:defRPr sz="4400"/>
            </a:lvl3pPr>
            <a:lvl4pPr marL="628650" indent="-284163">
              <a:defRPr sz="2400"/>
            </a:lvl4pPr>
            <a:lvl5pPr marL="914400" indent="-285750"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669925" y="2697024"/>
            <a:ext cx="7925435" cy="35593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821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515154" y="1721922"/>
            <a:ext cx="3983027" cy="4619501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>
            <a:off x="4629150" y="1719564"/>
            <a:ext cx="3983027" cy="4619501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155" y="1681163"/>
            <a:ext cx="398302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154" y="2530832"/>
            <a:ext cx="3983027" cy="37793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98302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983027" cy="38051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5B1E-9C96-074D-BE96-E7588ABB991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338687" y="641316"/>
            <a:ext cx="6109614" cy="7078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00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add slide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590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7306" y="2079955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8400" b="0" cap="none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Section slide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37306" y="5320145"/>
            <a:ext cx="3557964" cy="117273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aseline="0">
                <a:solidFill>
                  <a:schemeClr val="accent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Program title or logo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461044" y="3442030"/>
            <a:ext cx="8276244" cy="371928"/>
            <a:chOff x="380954" y="7255668"/>
            <a:chExt cx="8276244" cy="371928"/>
          </a:xfrm>
        </p:grpSpPr>
        <p:sp>
          <p:nvSpPr>
            <p:cNvPr id="10" name="Rounded Rectangle 9"/>
            <p:cNvSpPr/>
            <p:nvPr userDrawn="1"/>
          </p:nvSpPr>
          <p:spPr>
            <a:xfrm>
              <a:off x="380954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901640" y="7255668"/>
              <a:ext cx="377371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Rounded Rectangle 11"/>
            <p:cNvSpPr/>
            <p:nvPr userDrawn="1"/>
          </p:nvSpPr>
          <p:spPr>
            <a:xfrm>
              <a:off x="1424168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Rounded Rectangle 12"/>
            <p:cNvSpPr/>
            <p:nvPr userDrawn="1"/>
          </p:nvSpPr>
          <p:spPr>
            <a:xfrm>
              <a:off x="1944854" y="7255668"/>
              <a:ext cx="377371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2494595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3015281" y="7255668"/>
              <a:ext cx="377371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Rounded Rectangle 15"/>
            <p:cNvSpPr/>
            <p:nvPr userDrawn="1"/>
          </p:nvSpPr>
          <p:spPr>
            <a:xfrm>
              <a:off x="3537809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7" name="Rounded Rectangle 16"/>
            <p:cNvSpPr/>
            <p:nvPr userDrawn="1"/>
          </p:nvSpPr>
          <p:spPr>
            <a:xfrm>
              <a:off x="4058495" y="7255668"/>
              <a:ext cx="377371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4599166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5119852" y="7255668"/>
              <a:ext cx="377371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0" name="Rounded Rectangle 19"/>
            <p:cNvSpPr/>
            <p:nvPr userDrawn="1"/>
          </p:nvSpPr>
          <p:spPr>
            <a:xfrm>
              <a:off x="5645500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6166186" y="7255668"/>
              <a:ext cx="377371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6688714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3" name="Rounded Rectangle 22"/>
            <p:cNvSpPr/>
            <p:nvPr userDrawn="1"/>
          </p:nvSpPr>
          <p:spPr>
            <a:xfrm>
              <a:off x="7209400" y="7255668"/>
              <a:ext cx="377371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4" name="Rounded Rectangle 23"/>
            <p:cNvSpPr/>
            <p:nvPr userDrawn="1"/>
          </p:nvSpPr>
          <p:spPr>
            <a:xfrm>
              <a:off x="7759141" y="7255668"/>
              <a:ext cx="377371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5" name="Rounded Rectangle 24"/>
            <p:cNvSpPr/>
            <p:nvPr userDrawn="1"/>
          </p:nvSpPr>
          <p:spPr>
            <a:xfrm>
              <a:off x="8279827" y="7255668"/>
              <a:ext cx="377371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840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362203" y="-838202"/>
            <a:ext cx="4190998" cy="83058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711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E8ED-FD62-4B56-BA27-FFFA663B98BF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29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487363" y="1722438"/>
            <a:ext cx="8264525" cy="4619625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87" y="641316"/>
            <a:ext cx="6109614" cy="7078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00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669926" y="1837267"/>
            <a:ext cx="7886934" cy="4361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373B9-109B-4C08-947D-66F9C063D32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fac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487363" y="1722438"/>
            <a:ext cx="8264525" cy="4619625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87" y="641316"/>
            <a:ext cx="6109614" cy="7078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00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925" y="1874812"/>
            <a:ext cx="7925435" cy="7355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buFontTx/>
              <a:buNone/>
              <a:defRPr sz="4400"/>
            </a:lvl1pPr>
            <a:lvl2pPr marL="569913" indent="-569913">
              <a:lnSpc>
                <a:spcPct val="95000"/>
              </a:lnSpc>
              <a:spcBef>
                <a:spcPts val="1200"/>
              </a:spcBef>
              <a:buClr>
                <a:schemeClr val="accent5"/>
              </a:buClr>
              <a:buSzPct val="100000"/>
              <a:buFontTx/>
              <a:buBlip>
                <a:blip r:embed="rId2"/>
              </a:buBlip>
              <a:defRPr sz="4400"/>
            </a:lvl2pPr>
            <a:lvl3pPr marL="569913" indent="-569913">
              <a:lnSpc>
                <a:spcPct val="95000"/>
              </a:lnSpc>
              <a:spcBef>
                <a:spcPts val="1200"/>
              </a:spcBef>
              <a:buFontTx/>
              <a:buBlip>
                <a:blip r:embed="rId3"/>
              </a:buBlip>
              <a:defRPr sz="4400"/>
            </a:lvl3pPr>
            <a:lvl4pPr marL="628650" indent="-284163">
              <a:defRPr sz="2400"/>
            </a:lvl4pPr>
            <a:lvl5pPr marL="914400" indent="-285750"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669925" y="2697024"/>
            <a:ext cx="7925435" cy="35593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8184F-85B1-4C9F-9414-354932F6A93B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9"/>
          <p:cNvSpPr/>
          <p:nvPr userDrawn="1"/>
        </p:nvSpPr>
        <p:spPr>
          <a:xfrm>
            <a:off x="515938" y="1722438"/>
            <a:ext cx="3981450" cy="4619625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ounded Rectangle 10"/>
          <p:cNvSpPr/>
          <p:nvPr userDrawn="1"/>
        </p:nvSpPr>
        <p:spPr>
          <a:xfrm>
            <a:off x="4629150" y="1719263"/>
            <a:ext cx="3983038" cy="4619625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155" y="1681163"/>
            <a:ext cx="398302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154" y="2530832"/>
            <a:ext cx="3983027" cy="37793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98302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983027" cy="38051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38687" y="641316"/>
            <a:ext cx="6109614" cy="7078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00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03D2A-EB20-4805-90E3-D1D08A59D3DD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731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5"/>
          <p:cNvGrpSpPr>
            <a:grpSpLocks/>
          </p:cNvGrpSpPr>
          <p:nvPr userDrawn="1"/>
        </p:nvGrpSpPr>
        <p:grpSpPr bwMode="auto">
          <a:xfrm>
            <a:off x="460375" y="3441700"/>
            <a:ext cx="8277225" cy="371475"/>
            <a:chOff x="380954" y="7255668"/>
            <a:chExt cx="8276244" cy="371928"/>
          </a:xfrm>
        </p:grpSpPr>
        <p:sp>
          <p:nvSpPr>
            <p:cNvPr id="5" name="Rounded Rectangle 9"/>
            <p:cNvSpPr/>
            <p:nvPr userDrawn="1"/>
          </p:nvSpPr>
          <p:spPr>
            <a:xfrm>
              <a:off x="380954" y="7255668"/>
              <a:ext cx="377780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" name="Rounded Rectangle 5"/>
            <p:cNvSpPr/>
            <p:nvPr userDrawn="1"/>
          </p:nvSpPr>
          <p:spPr>
            <a:xfrm>
              <a:off x="901592" y="7255668"/>
              <a:ext cx="377780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" name="Rounded Rectangle 6"/>
            <p:cNvSpPr/>
            <p:nvPr userDrawn="1"/>
          </p:nvSpPr>
          <p:spPr>
            <a:xfrm>
              <a:off x="1423818" y="7255668"/>
              <a:ext cx="377780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" name="Rounded Rectangle 7"/>
            <p:cNvSpPr/>
            <p:nvPr userDrawn="1"/>
          </p:nvSpPr>
          <p:spPr>
            <a:xfrm>
              <a:off x="1944457" y="7255668"/>
              <a:ext cx="377780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2495253" y="7255668"/>
              <a:ext cx="376193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Rounded Rectangle 14"/>
            <p:cNvSpPr/>
            <p:nvPr userDrawn="1"/>
          </p:nvSpPr>
          <p:spPr>
            <a:xfrm>
              <a:off x="3015892" y="7255668"/>
              <a:ext cx="376193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3538118" y="7255668"/>
              <a:ext cx="377780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Rounded Rectangle 11"/>
            <p:cNvSpPr/>
            <p:nvPr userDrawn="1"/>
          </p:nvSpPr>
          <p:spPr>
            <a:xfrm>
              <a:off x="4058756" y="7255668"/>
              <a:ext cx="377780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Rounded Rectangle 12"/>
            <p:cNvSpPr/>
            <p:nvPr userDrawn="1"/>
          </p:nvSpPr>
          <p:spPr>
            <a:xfrm>
              <a:off x="4598442" y="7255668"/>
              <a:ext cx="377780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119080" y="7255668"/>
              <a:ext cx="377780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5646068" y="7255668"/>
              <a:ext cx="376192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Rounded Rectangle 15"/>
            <p:cNvSpPr/>
            <p:nvPr userDrawn="1"/>
          </p:nvSpPr>
          <p:spPr>
            <a:xfrm>
              <a:off x="6166706" y="7255668"/>
              <a:ext cx="376192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7" name="Rounded Rectangle 16"/>
            <p:cNvSpPr/>
            <p:nvPr userDrawn="1"/>
          </p:nvSpPr>
          <p:spPr>
            <a:xfrm>
              <a:off x="6688931" y="7255668"/>
              <a:ext cx="377780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7209570" y="7255668"/>
              <a:ext cx="377780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7758779" y="7255668"/>
              <a:ext cx="377780" cy="37192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0" name="Rounded Rectangle 19"/>
            <p:cNvSpPr/>
            <p:nvPr userDrawn="1"/>
          </p:nvSpPr>
          <p:spPr>
            <a:xfrm>
              <a:off x="8279418" y="7255668"/>
              <a:ext cx="377780" cy="37192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06" y="2079955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8400" b="0" cap="none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7306" y="5320145"/>
            <a:ext cx="3557964" cy="117273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aseline="0">
                <a:solidFill>
                  <a:schemeClr val="accent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87ABA-257E-4321-A8E6-A79A09F3977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193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362203" y="-838202"/>
            <a:ext cx="4190998" cy="83058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62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u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486888" y="1721922"/>
            <a:ext cx="8265226" cy="4619501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8687" y="226380"/>
            <a:ext cx="6109614" cy="132343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000" baseline="0">
                <a:solidFill>
                  <a:schemeClr val="accent4"/>
                </a:solidFill>
                <a:latin typeface="Forza Medium" pitchFamily="50" charset="0"/>
              </a:defRPr>
            </a:lvl1pPr>
          </a:lstStyle>
          <a:p>
            <a:r>
              <a:rPr lang="en-US" dirty="0" smtClean="0"/>
              <a:t>Click to add slide headline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792" y="2011405"/>
            <a:ext cx="7470564" cy="13244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700"/>
              </a:spcBef>
              <a:buFontTx/>
              <a:buNone/>
              <a:defRPr sz="2400"/>
            </a:lvl1pPr>
            <a:lvl2pPr marL="344488" indent="-344488">
              <a:lnSpc>
                <a:spcPct val="95000"/>
              </a:lnSpc>
              <a:spcBef>
                <a:spcPts val="700"/>
              </a:spcBef>
              <a:buClr>
                <a:schemeClr val="accent5"/>
              </a:buClr>
              <a:buSzPct val="100000"/>
              <a:buFontTx/>
              <a:buBlip>
                <a:blip r:embed="rId2"/>
              </a:buBlip>
              <a:defRPr sz="2400"/>
            </a:lvl2pPr>
            <a:lvl3pPr marL="344488" indent="-344488">
              <a:lnSpc>
                <a:spcPct val="95000"/>
              </a:lnSpc>
              <a:spcBef>
                <a:spcPts val="700"/>
              </a:spcBef>
              <a:buFontTx/>
              <a:buBlip>
                <a:blip r:embed="rId3"/>
              </a:buBlip>
              <a:defRPr sz="2400"/>
            </a:lvl3pPr>
            <a:lvl4pPr marL="628650" indent="-284163">
              <a:defRPr sz="2400"/>
            </a:lvl4pPr>
            <a:lvl5pPr marL="914400" indent="-285750"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246813" y="4678363"/>
            <a:ext cx="2197100" cy="1473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200" baseline="0"/>
            </a:lvl1pPr>
          </a:lstStyle>
          <a:p>
            <a:r>
              <a:rPr lang="en-US" dirty="0" smtClean="0"/>
              <a:t>Click to insert  photo.</a:t>
            </a:r>
          </a:p>
          <a:p>
            <a:r>
              <a:rPr lang="en-US" dirty="0" smtClean="0"/>
              <a:t>Rounds corners.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657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u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486888" y="1721922"/>
            <a:ext cx="8265226" cy="4619501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8687" y="226380"/>
            <a:ext cx="6109614" cy="132343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000" baseline="0">
                <a:solidFill>
                  <a:schemeClr val="accent4"/>
                </a:solidFill>
                <a:latin typeface="Forza Medium" pitchFamily="50" charset="0"/>
              </a:defRPr>
            </a:lvl1pPr>
          </a:lstStyle>
          <a:p>
            <a:r>
              <a:rPr lang="en-US" dirty="0" smtClean="0"/>
              <a:t>Click to add slide headline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792" y="2011405"/>
            <a:ext cx="7470564" cy="13244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700"/>
              </a:spcBef>
              <a:buFontTx/>
              <a:buNone/>
              <a:defRPr sz="2400"/>
            </a:lvl1pPr>
            <a:lvl2pPr marL="344488" indent="-344488">
              <a:lnSpc>
                <a:spcPct val="95000"/>
              </a:lnSpc>
              <a:spcBef>
                <a:spcPts val="700"/>
              </a:spcBef>
              <a:buClr>
                <a:schemeClr val="accent5"/>
              </a:buClr>
              <a:buSzPct val="100000"/>
              <a:buFontTx/>
              <a:buBlip>
                <a:blip r:embed="rId2"/>
              </a:buBlip>
              <a:defRPr sz="2400"/>
            </a:lvl2pPr>
            <a:lvl3pPr marL="344488" indent="-344488">
              <a:lnSpc>
                <a:spcPct val="95000"/>
              </a:lnSpc>
              <a:spcBef>
                <a:spcPts val="700"/>
              </a:spcBef>
              <a:buFontTx/>
              <a:buBlip>
                <a:blip r:embed="rId3"/>
              </a:buBlip>
              <a:defRPr sz="2400"/>
            </a:lvl3pPr>
            <a:lvl4pPr marL="628650" indent="-284163">
              <a:defRPr sz="2400"/>
            </a:lvl4pPr>
            <a:lvl5pPr marL="914400" indent="-285750"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246813" y="4678363"/>
            <a:ext cx="2197100" cy="1473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200" baseline="0"/>
            </a:lvl1pPr>
          </a:lstStyle>
          <a:p>
            <a:r>
              <a:rPr lang="en-US" dirty="0" smtClean="0"/>
              <a:t>Click to insert  photo.</a:t>
            </a:r>
          </a:p>
          <a:p>
            <a:r>
              <a:rPr lang="en-US" dirty="0" smtClean="0"/>
              <a:t>Rounds corners.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778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u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486888" y="1721922"/>
            <a:ext cx="8265226" cy="4619501"/>
          </a:xfrm>
          <a:prstGeom prst="roundRect">
            <a:avLst>
              <a:gd name="adj" fmla="val 5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8687" y="226380"/>
            <a:ext cx="6109614" cy="132343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000" baseline="0">
                <a:solidFill>
                  <a:schemeClr val="accent4"/>
                </a:solidFill>
                <a:latin typeface="Forza Medium" pitchFamily="50" charset="0"/>
              </a:defRPr>
            </a:lvl1pPr>
          </a:lstStyle>
          <a:p>
            <a:r>
              <a:rPr lang="en-US" dirty="0" smtClean="0"/>
              <a:t>Click to add slide headline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792" y="2011405"/>
            <a:ext cx="7470564" cy="13244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700"/>
              </a:spcBef>
              <a:buFontTx/>
              <a:buNone/>
              <a:defRPr sz="2400"/>
            </a:lvl1pPr>
            <a:lvl2pPr marL="344488" indent="-344488">
              <a:lnSpc>
                <a:spcPct val="95000"/>
              </a:lnSpc>
              <a:spcBef>
                <a:spcPts val="700"/>
              </a:spcBef>
              <a:buClr>
                <a:schemeClr val="accent5"/>
              </a:buClr>
              <a:buSzPct val="100000"/>
              <a:buFontTx/>
              <a:buBlip>
                <a:blip r:embed="rId2"/>
              </a:buBlip>
              <a:defRPr sz="2400"/>
            </a:lvl2pPr>
            <a:lvl3pPr marL="344488" indent="-344488">
              <a:lnSpc>
                <a:spcPct val="95000"/>
              </a:lnSpc>
              <a:spcBef>
                <a:spcPts val="700"/>
              </a:spcBef>
              <a:buFontTx/>
              <a:buBlip>
                <a:blip r:embed="rId3"/>
              </a:buBlip>
              <a:defRPr sz="2400"/>
            </a:lvl3pPr>
            <a:lvl4pPr marL="628650" indent="-284163">
              <a:defRPr sz="2400"/>
            </a:lvl4pPr>
            <a:lvl5pPr marL="914400" indent="-285750"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246813" y="4678363"/>
            <a:ext cx="2197100" cy="1473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200" baseline="0"/>
            </a:lvl1pPr>
          </a:lstStyle>
          <a:p>
            <a:r>
              <a:rPr lang="en-US" dirty="0" smtClean="0"/>
              <a:t>Click to insert  photo.</a:t>
            </a:r>
          </a:p>
          <a:p>
            <a:r>
              <a:rPr lang="en-US" dirty="0" smtClean="0"/>
              <a:t>Rounds corners.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811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938213" y="1068388"/>
            <a:ext cx="4583112" cy="2493962"/>
          </a:xfrm>
          <a:prstGeom prst="roundRect">
            <a:avLst>
              <a:gd name="adj" fmla="val 1190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550025" y="0"/>
            <a:ext cx="2593975" cy="1512888"/>
          </a:xfrm>
          <a:custGeom>
            <a:avLst/>
            <a:gdLst/>
            <a:ahLst/>
            <a:cxnLst/>
            <a:rect l="l" t="t" r="r" b="b"/>
            <a:pathLst>
              <a:path w="2593925" h="1512638">
                <a:moveTo>
                  <a:pt x="0" y="0"/>
                </a:moveTo>
                <a:lnTo>
                  <a:pt x="2593925" y="0"/>
                </a:lnTo>
                <a:lnTo>
                  <a:pt x="2593925" y="1512638"/>
                </a:lnTo>
                <a:lnTo>
                  <a:pt x="186518" y="1512638"/>
                </a:lnTo>
                <a:cubicBezTo>
                  <a:pt x="83507" y="1512638"/>
                  <a:pt x="0" y="1429131"/>
                  <a:pt x="0" y="1326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29" name="Picture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138" y="134938"/>
            <a:ext cx="2054225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defTabSz="457200">
              <a:defRPr/>
            </a:pPr>
            <a:fld id="{F7C39A04-94FF-4F4B-A730-2E96283902EC}" type="slidenum">
              <a:rPr lang="en-US">
                <a:solidFill>
                  <a:prstClr val="white"/>
                </a:solidFill>
              </a:rPr>
              <a:pPr defTabSz="457200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73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82" r:id="rId7"/>
    <p:sldLayoutId id="2147483683" r:id="rId8"/>
    <p:sldLayoutId id="2147483684" r:id="rId9"/>
    <p:sldLayoutId id="214748368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8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libri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libri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libri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libri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938151" y="1068779"/>
            <a:ext cx="4583875" cy="2493818"/>
          </a:xfrm>
          <a:prstGeom prst="roundRect">
            <a:avLst>
              <a:gd name="adj" fmla="val 1190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550076" y="0"/>
            <a:ext cx="2593925" cy="1512638"/>
          </a:xfrm>
          <a:custGeom>
            <a:avLst/>
            <a:gdLst/>
            <a:ahLst/>
            <a:cxnLst/>
            <a:rect l="l" t="t" r="r" b="b"/>
            <a:pathLst>
              <a:path w="2593925" h="1512638">
                <a:moveTo>
                  <a:pt x="0" y="0"/>
                </a:moveTo>
                <a:lnTo>
                  <a:pt x="2593925" y="0"/>
                </a:lnTo>
                <a:lnTo>
                  <a:pt x="2593925" y="1512638"/>
                </a:lnTo>
                <a:lnTo>
                  <a:pt x="186518" y="1512638"/>
                </a:lnTo>
                <a:cubicBezTo>
                  <a:pt x="83507" y="1512638"/>
                  <a:pt x="0" y="1429131"/>
                  <a:pt x="0" y="1326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167" y="135342"/>
            <a:ext cx="2054165" cy="1245439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defTabSz="457200"/>
            <a:fld id="{9C57F71D-4E43-DC45-954E-A47AA66D70B5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60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8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1348" y="5410200"/>
            <a:ext cx="5314709" cy="1219200"/>
          </a:xfrm>
          <a:prstGeom prst="roundRect">
            <a:avLst/>
          </a:prstGeom>
          <a:solidFill>
            <a:srgbClr val="FFCB00"/>
          </a:solidFill>
          <a:ln>
            <a:solidFill>
              <a:srgbClr val="FFCB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90513" y="185738"/>
            <a:ext cx="6110287" cy="1262062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CB00"/>
                </a:solidFill>
                <a:latin typeface="+mn-lt"/>
                <a:ea typeface="+mn-ea"/>
                <a:cs typeface="+mn-cs"/>
              </a:rPr>
              <a:t>Children’s </a:t>
            </a:r>
            <a:br>
              <a:rPr lang="en-US" sz="4000" b="1" dirty="0" smtClean="0">
                <a:solidFill>
                  <a:srgbClr val="FFCB00"/>
                </a:solidFill>
                <a:latin typeface="+mn-lt"/>
                <a:ea typeface="+mn-ea"/>
                <a:cs typeface="+mn-cs"/>
              </a:rPr>
            </a:br>
            <a:r>
              <a:rPr lang="en-US" sz="4000" b="1" dirty="0" smtClean="0">
                <a:solidFill>
                  <a:srgbClr val="FFCB00"/>
                </a:solidFill>
                <a:latin typeface="+mn-lt"/>
                <a:ea typeface="+mn-ea"/>
                <a:cs typeface="+mn-cs"/>
              </a:rPr>
              <a:t>Specialized Hospital</a:t>
            </a:r>
            <a:r>
              <a:rPr lang="en-US" sz="3600" b="1" dirty="0">
                <a:solidFill>
                  <a:srgbClr val="FFCB00"/>
                </a:solidFill>
                <a:ea typeface="+mn-ea"/>
                <a:cs typeface="+mn-cs"/>
              </a:rPr>
              <a:t/>
            </a:r>
            <a:br>
              <a:rPr lang="en-US" sz="3600" b="1" dirty="0">
                <a:solidFill>
                  <a:srgbClr val="FFCB00"/>
                </a:solidFill>
                <a:ea typeface="+mn-ea"/>
                <a:cs typeface="+mn-cs"/>
              </a:rPr>
            </a:b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6491" y="2146461"/>
            <a:ext cx="4781309" cy="318753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866443" y="2895600"/>
            <a:ext cx="2740112" cy="356523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96200" y="2286000"/>
            <a:ext cx="1281411" cy="12886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91" y="1524000"/>
            <a:ext cx="52292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491671"/>
            <a:ext cx="10668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33375" y="5569803"/>
            <a:ext cx="52292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smtClean="0">
                <a:solidFill>
                  <a:srgbClr val="0078C9"/>
                </a:solidFill>
                <a:latin typeface="+mn-lt"/>
              </a:rPr>
              <a:t>Hamilton Outpatient Center</a:t>
            </a:r>
          </a:p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solidFill>
                  <a:srgbClr val="0078C9"/>
                </a:solidFill>
                <a:latin typeface="+mn-lt"/>
              </a:rPr>
              <a:t>Special Needs Primary Care and Physiatry </a:t>
            </a:r>
          </a:p>
        </p:txBody>
      </p:sp>
    </p:spTree>
    <p:extLst>
      <p:ext uri="{BB962C8B-B14F-4D97-AF65-F5344CB8AC3E}">
        <p14:creationId xmlns:p14="http://schemas.microsoft.com/office/powerpoint/2010/main" val="40011855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420130" y="1676400"/>
            <a:ext cx="8196648" cy="1295400"/>
          </a:xfrm>
          <a:prstGeom prst="roundRect">
            <a:avLst/>
          </a:prstGeom>
          <a:solidFill>
            <a:srgbClr val="FFCB00"/>
          </a:solidFill>
          <a:ln>
            <a:solidFill>
              <a:srgbClr val="FFCB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60837"/>
            <a:ext cx="7391400" cy="1134763"/>
          </a:xfr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73AE57"/>
                </a:solidFill>
                <a:latin typeface="Forza Medium" pitchFamily="50" charset="0"/>
              </a:rPr>
              <a:t>Children’s Specialized Hospital in Hamilton, NJ</a:t>
            </a:r>
            <a:endParaRPr lang="en-US" sz="3600" dirty="0">
              <a:solidFill>
                <a:srgbClr val="73AE57"/>
              </a:solidFill>
              <a:latin typeface="Forza Medium" pitchFamily="50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30" y="4267200"/>
            <a:ext cx="359243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89854"/>
            <a:ext cx="3587578" cy="1831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1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6109614" cy="1323439"/>
          </a:xfrm>
        </p:spPr>
        <p:txBody>
          <a:bodyPr/>
          <a:lstStyle/>
          <a:p>
            <a:r>
              <a:rPr lang="en-US" dirty="0" smtClean="0"/>
              <a:t>Programs and Services in Hamilton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9B9373B9-109B-4C08-947D-66F9C063D326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4293066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134" y="2189720"/>
            <a:ext cx="3072443" cy="1562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702" y="3893922"/>
            <a:ext cx="3039840" cy="15744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561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Special Needs Primary Care Practice (SNPC) 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7306" y="5624945"/>
            <a:ext cx="3557964" cy="775855"/>
          </a:xfrm>
        </p:spPr>
        <p:txBody>
          <a:bodyPr/>
          <a:lstStyle/>
          <a:p>
            <a:r>
              <a:rPr lang="en-US" dirty="0" smtClean="0"/>
              <a:t>With locations in Hamilton and Mountainside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A87ABA-257E-4321-A8E6-A79A09F39773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609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6172200" cy="707886"/>
          </a:xfrm>
        </p:spPr>
        <p:txBody>
          <a:bodyPr/>
          <a:lstStyle/>
          <a:p>
            <a:r>
              <a:rPr lang="en-US" dirty="0" smtClean="0"/>
              <a:t>SNPCP: Who do we see?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896" y="1867027"/>
            <a:ext cx="7875465" cy="1495794"/>
          </a:xfrm>
        </p:spPr>
        <p:txBody>
          <a:bodyPr/>
          <a:lstStyle/>
          <a:p>
            <a:r>
              <a:rPr lang="en-US" dirty="0" smtClean="0"/>
              <a:t>At our practice, </a:t>
            </a:r>
            <a:r>
              <a:rPr lang="en-US" dirty="0"/>
              <a:t>w</a:t>
            </a:r>
            <a:r>
              <a:rPr lang="en-US" dirty="0" smtClean="0"/>
              <a:t>e're </a:t>
            </a:r>
            <a:r>
              <a:rPr lang="en-US" dirty="0"/>
              <a:t>your partner in providing primary care for </a:t>
            </a:r>
            <a:r>
              <a:rPr lang="en-US" b="1" dirty="0">
                <a:solidFill>
                  <a:srgbClr val="0078C9"/>
                </a:solidFill>
              </a:rPr>
              <a:t>children through the age of 21 with special healthcare </a:t>
            </a:r>
            <a:r>
              <a:rPr lang="en-US" b="1" dirty="0" smtClean="0">
                <a:solidFill>
                  <a:srgbClr val="0078C9"/>
                </a:solidFill>
              </a:rPr>
              <a:t>needs and their siblings</a:t>
            </a:r>
            <a:r>
              <a:rPr lang="en-US" dirty="0" smtClean="0">
                <a:solidFill>
                  <a:srgbClr val="0078C9"/>
                </a:solidFill>
              </a:rPr>
              <a:t>. </a:t>
            </a:r>
            <a:r>
              <a:rPr lang="en-US" dirty="0"/>
              <a:t>Those eligible for the practice include but are not limited to children with: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F71D-4E43-DC45-954E-A47AA66D70B5}" type="slidenum">
              <a:rPr lang="en-US" smtClean="0"/>
              <a:t>13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26455" y="3448189"/>
            <a:ext cx="4625558" cy="191334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Clr>
                <a:schemeClr val="accent5"/>
              </a:buClr>
              <a:buSzPct val="10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8650" indent="-28416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400" indent="-28575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Clr>
                <a:srgbClr val="73AE57"/>
              </a:buClr>
              <a:buFont typeface="Wingdings" panose="05000000000000000000" pitchFamily="2" charset="2"/>
              <a:buChar char="n"/>
            </a:pPr>
            <a:r>
              <a:rPr lang="en-US" sz="2000" dirty="0"/>
              <a:t>Metabolic disease</a:t>
            </a:r>
          </a:p>
          <a:p>
            <a:pPr marL="342900" lvl="0" indent="-342900">
              <a:buClr>
                <a:srgbClr val="73AE57"/>
              </a:buClr>
              <a:buFont typeface="Wingdings" panose="05000000000000000000" pitchFamily="2" charset="2"/>
              <a:buChar char="n"/>
            </a:pPr>
            <a:r>
              <a:rPr lang="en-US" sz="2000" dirty="0"/>
              <a:t>Poorly controlled chronic illness </a:t>
            </a:r>
          </a:p>
          <a:p>
            <a:pPr marL="342900" lvl="0" indent="-342900">
              <a:buClr>
                <a:srgbClr val="73AE57"/>
              </a:buClr>
              <a:buFont typeface="Wingdings" panose="05000000000000000000" pitchFamily="2" charset="2"/>
              <a:buChar char="n"/>
            </a:pPr>
            <a:r>
              <a:rPr lang="en-US" sz="2000" dirty="0"/>
              <a:t>Genetic Disorders </a:t>
            </a:r>
          </a:p>
          <a:p>
            <a:pPr marL="342900" lvl="0" indent="-342900">
              <a:buClr>
                <a:srgbClr val="73AE57"/>
              </a:buClr>
              <a:buFont typeface="Wingdings" panose="05000000000000000000" pitchFamily="2" charset="2"/>
              <a:buChar char="n"/>
            </a:pPr>
            <a:r>
              <a:rPr lang="en-US" sz="2000" dirty="0"/>
              <a:t>Rare Diseases </a:t>
            </a:r>
          </a:p>
          <a:p>
            <a:pPr marL="342900" lvl="0" indent="-342900">
              <a:buClr>
                <a:srgbClr val="73AE57"/>
              </a:buClr>
              <a:buFont typeface="Wingdings" panose="05000000000000000000" pitchFamily="2" charset="2"/>
              <a:buChar char="n"/>
            </a:pPr>
            <a:r>
              <a:rPr lang="en-US" sz="2000" dirty="0"/>
              <a:t>Developmental Delays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97811" y="3446589"/>
            <a:ext cx="3139438" cy="197182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Clr>
                <a:schemeClr val="accent5"/>
              </a:buClr>
              <a:buSzPct val="10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8650" indent="-28416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400" indent="-28575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Clr>
                <a:srgbClr val="73AE57"/>
              </a:buClr>
              <a:buFont typeface="Wingdings" panose="05000000000000000000" pitchFamily="2" charset="2"/>
              <a:buChar char="n"/>
            </a:pPr>
            <a:r>
              <a:rPr lang="en-US" sz="2000" dirty="0"/>
              <a:t>Technology dependence </a:t>
            </a:r>
          </a:p>
          <a:p>
            <a:pPr marL="342900" lvl="0" indent="-342900">
              <a:buClr>
                <a:srgbClr val="73AE57"/>
              </a:buClr>
              <a:buFont typeface="Wingdings" panose="05000000000000000000" pitchFamily="2" charset="2"/>
              <a:buChar char="n"/>
            </a:pPr>
            <a:r>
              <a:rPr lang="en-US" sz="2000" dirty="0"/>
              <a:t>Down syndrome </a:t>
            </a:r>
          </a:p>
          <a:p>
            <a:pPr marL="342900" lvl="0" indent="-342900">
              <a:buClr>
                <a:srgbClr val="73AE57"/>
              </a:buClr>
              <a:buFont typeface="Wingdings" panose="05000000000000000000" pitchFamily="2" charset="2"/>
              <a:buChar char="n"/>
            </a:pPr>
            <a:r>
              <a:rPr lang="en-US" sz="2000" dirty="0"/>
              <a:t>Prematurity </a:t>
            </a:r>
          </a:p>
          <a:p>
            <a:pPr marL="342900" lvl="0" indent="-342900">
              <a:buClr>
                <a:srgbClr val="73AE57"/>
              </a:buClr>
              <a:buFont typeface="Wingdings" panose="05000000000000000000" pitchFamily="2" charset="2"/>
              <a:buChar char="n"/>
            </a:pPr>
            <a:r>
              <a:rPr lang="en-US" sz="2000" dirty="0"/>
              <a:t>Autism </a:t>
            </a:r>
          </a:p>
          <a:p>
            <a:pPr marL="342900" lvl="0" indent="-342900">
              <a:buClr>
                <a:srgbClr val="73AE57"/>
              </a:buClr>
              <a:buFont typeface="Wingdings" panose="05000000000000000000" pitchFamily="2" charset="2"/>
              <a:buChar char="n"/>
            </a:pPr>
            <a:r>
              <a:rPr lang="en-US" sz="2000" dirty="0"/>
              <a:t>Cerebral Palsy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500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6109614" cy="914400"/>
          </a:xfrm>
        </p:spPr>
        <p:txBody>
          <a:bodyPr/>
          <a:lstStyle/>
          <a:p>
            <a:r>
              <a:rPr lang="en-US" dirty="0" smtClean="0"/>
              <a:t>SNPCP: What do we do?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038600" y="1828800"/>
            <a:ext cx="454633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 addition to supporting </a:t>
            </a:r>
            <a:r>
              <a:rPr lang="en-US" sz="2800" b="1" dirty="0">
                <a:solidFill>
                  <a:srgbClr val="0078C9"/>
                </a:solidFill>
              </a:rPr>
              <a:t>well visits, vaccines</a:t>
            </a:r>
            <a:r>
              <a:rPr lang="en-US" sz="2800" dirty="0">
                <a:solidFill>
                  <a:srgbClr val="0078C9"/>
                </a:solidFill>
              </a:rPr>
              <a:t>, </a:t>
            </a:r>
            <a:r>
              <a:rPr lang="en-US" sz="2800" b="1" dirty="0">
                <a:solidFill>
                  <a:srgbClr val="0078C9"/>
                </a:solidFill>
              </a:rPr>
              <a:t>follow up visits </a:t>
            </a:r>
            <a:r>
              <a:rPr lang="en-US" sz="2800" dirty="0">
                <a:solidFill>
                  <a:srgbClr val="0078C9"/>
                </a:solidFill>
              </a:rPr>
              <a:t>and </a:t>
            </a:r>
            <a:r>
              <a:rPr lang="en-US" sz="2800" b="1" dirty="0">
                <a:solidFill>
                  <a:srgbClr val="0078C9"/>
                </a:solidFill>
              </a:rPr>
              <a:t>sick visits</a:t>
            </a:r>
            <a:r>
              <a:rPr lang="en-US" sz="2800" b="1" dirty="0"/>
              <a:t>, </a:t>
            </a:r>
            <a:r>
              <a:rPr lang="en-US" sz="2800" dirty="0"/>
              <a:t>our team is </a:t>
            </a:r>
            <a:r>
              <a:rPr lang="en-US" sz="2800" b="1" dirty="0">
                <a:solidFill>
                  <a:srgbClr val="0078C9"/>
                </a:solidFill>
              </a:rPr>
              <a:t>trained and equipped</a:t>
            </a:r>
            <a:r>
              <a:rPr lang="en-US" sz="2800" dirty="0">
                <a:solidFill>
                  <a:srgbClr val="0078C9"/>
                </a:solidFill>
              </a:rPr>
              <a:t> </a:t>
            </a:r>
            <a:r>
              <a:rPr lang="en-US" sz="2800" dirty="0"/>
              <a:t>to manage the care and delivery of resources necessary to improve the health outcomes of children that are </a:t>
            </a:r>
            <a:r>
              <a:rPr lang="en-US" sz="2800" b="1" dirty="0">
                <a:solidFill>
                  <a:srgbClr val="0078C9"/>
                </a:solidFill>
              </a:rPr>
              <a:t>fragile, at-risk and/or living with medical complexities.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81527"/>
            <a:ext cx="2790825" cy="4095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8151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rza Medium" pitchFamily="50" charset="0"/>
              </a:rPr>
              <a:t>SNPCP: Who are we?</a:t>
            </a:r>
            <a:endParaRPr lang="en-US" dirty="0">
              <a:latin typeface="Forza Medium" pitchFamily="50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6"/>
          </p:nvPr>
        </p:nvSpPr>
        <p:spPr>
          <a:xfrm>
            <a:off x="669926" y="1837267"/>
            <a:ext cx="4054474" cy="436140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Our multidisciplinary team includes…</a:t>
            </a:r>
          </a:p>
          <a:p>
            <a:pPr lvl="1"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Doctors </a:t>
            </a:r>
          </a:p>
          <a:p>
            <a:pPr lvl="1"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Care Coordinators</a:t>
            </a:r>
          </a:p>
          <a:p>
            <a:pPr lvl="1"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Social Workers</a:t>
            </a:r>
          </a:p>
          <a:p>
            <a:pPr lvl="1"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APN</a:t>
            </a:r>
          </a:p>
          <a:p>
            <a:pPr lvl="1"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Nurses</a:t>
            </a:r>
            <a:endParaRPr lang="en-US" dirty="0"/>
          </a:p>
        </p:txBody>
      </p:sp>
      <p:pic>
        <p:nvPicPr>
          <p:cNvPr id="1026" name="Picture 2" descr="C:\Users\acavallo\AppData\Local\Microsoft\Windows\Temporary Internet Files\Content.IE5\9PCMBFMB\puzzel_samenwerke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78182"/>
            <a:ext cx="3636818" cy="363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664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6109614" cy="707886"/>
          </a:xfrm>
        </p:spPr>
        <p:txBody>
          <a:bodyPr/>
          <a:lstStyle/>
          <a:p>
            <a:r>
              <a:rPr lang="en-US" dirty="0" smtClean="0">
                <a:latin typeface="Forza Medium" pitchFamily="50" charset="0"/>
              </a:rPr>
              <a:t>SNPCP: Why we do it</a:t>
            </a:r>
            <a:endParaRPr lang="en-US" dirty="0">
              <a:latin typeface="Forza Medium" pitchFamily="50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Our care team’s goal is </a:t>
            </a:r>
            <a:r>
              <a:rPr lang="en-US" b="1" dirty="0" smtClean="0">
                <a:solidFill>
                  <a:srgbClr val="0078C9"/>
                </a:solidFill>
              </a:rPr>
              <a:t>to provide focused, coordinated care</a:t>
            </a:r>
            <a:r>
              <a:rPr lang="en-US" dirty="0" smtClean="0"/>
              <a:t>, in collaborations with patient families so that </a:t>
            </a:r>
            <a:r>
              <a:rPr lang="en-US" b="1" dirty="0" smtClean="0">
                <a:solidFill>
                  <a:srgbClr val="0078C9"/>
                </a:solidFill>
              </a:rPr>
              <a:t>all children can meet their full potential</a:t>
            </a:r>
            <a:r>
              <a:rPr lang="en-US" dirty="0" smtClean="0"/>
              <a:t> despite their diagnosis or environmental barriers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473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SNPC: How to refer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17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295400" y="2971800"/>
            <a:ext cx="3352800" cy="1447800"/>
          </a:xfrm>
          <a:prstGeom prst="roundRect">
            <a:avLst/>
          </a:prstGeom>
          <a:solidFill>
            <a:srgbClr val="BED6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614804" y="3030752"/>
            <a:ext cx="2728596" cy="131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Forza Medium"/>
                <a:ea typeface="Calibri"/>
                <a:cs typeface="Times New Roman"/>
              </a:rPr>
              <a:t>Hamilton Office </a:t>
            </a:r>
            <a:endParaRPr lang="en-US" sz="1600" dirty="0">
              <a:effectLst/>
              <a:latin typeface="Calibri"/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Forza Medium"/>
                <a:ea typeface="Calibri"/>
                <a:cs typeface="Times New Roman"/>
              </a:rPr>
              <a:t>3575 Quakerbridge Road</a:t>
            </a:r>
            <a:endParaRPr lang="en-US" sz="1600" dirty="0">
              <a:effectLst/>
              <a:latin typeface="Calibri"/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Forza Medium"/>
                <a:ea typeface="Calibri"/>
                <a:cs typeface="Times New Roman"/>
              </a:rPr>
              <a:t>Hamilton, NJ 08619</a:t>
            </a:r>
            <a:endParaRPr lang="en-US" sz="1600" dirty="0">
              <a:effectLst/>
              <a:latin typeface="Calibri"/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Forza Medium"/>
                <a:ea typeface="Calibri"/>
                <a:cs typeface="Times New Roman"/>
              </a:rPr>
              <a:t>(609) 631-2811</a:t>
            </a:r>
            <a:endParaRPr lang="en-US" sz="1600" dirty="0">
              <a:effectLst/>
              <a:latin typeface="Calibri"/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FFFF"/>
                </a:solidFill>
                <a:effectLst/>
                <a:latin typeface="Forza Medium"/>
                <a:ea typeface="Calibri"/>
                <a:cs typeface="Times New Roman"/>
              </a:rPr>
              <a:t> 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Picture 2" descr="C:\Users\acavallo\AppData\Local\Microsoft\Windows\Temporary Internet Files\Content.IE5\Z2D112HZ\Phone_font_awesome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00969">
            <a:off x="4538198" y="1680047"/>
            <a:ext cx="3771162" cy="377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814" y="5638800"/>
            <a:ext cx="67722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65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Physiatry- Physical Medicine and Rehabilitation Services 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7306" y="5624945"/>
            <a:ext cx="3557964" cy="775855"/>
          </a:xfrm>
        </p:spPr>
        <p:txBody>
          <a:bodyPr/>
          <a:lstStyle/>
          <a:p>
            <a:r>
              <a:rPr lang="en-US" dirty="0" smtClean="0"/>
              <a:t>With increased availability in Hamilton and Toms River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A87ABA-257E-4321-A8E6-A79A09F39773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791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rza Medium" pitchFamily="50" charset="0"/>
              </a:rPr>
              <a:t>Physiatry Overview </a:t>
            </a:r>
            <a:endParaRPr lang="en-US" dirty="0">
              <a:latin typeface="Forza Medium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pPr marL="457200" lvl="0" indent="-457200" eaLnBrk="1" fontAlgn="auto" hangingPunct="1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</a:rPr>
              <a:t>Specialist in muscle, bone, and nerve disorders such as cerebral palsy, brain injuries, spinal cord injuries, neuromuscular disorders, and musculoskeletal conditions</a:t>
            </a:r>
          </a:p>
          <a:p>
            <a:pPr marL="457200" lvl="0" indent="-457200" eaLnBrk="1" fontAlgn="auto" hangingPunct="1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</a:rPr>
              <a:t>Provide </a:t>
            </a:r>
            <a:r>
              <a:rPr lang="en-US" sz="2400" b="1" dirty="0">
                <a:solidFill>
                  <a:prstClr val="black"/>
                </a:solidFill>
              </a:rPr>
              <a:t>spasticity management</a:t>
            </a:r>
            <a:r>
              <a:rPr lang="en-US" sz="2400" dirty="0">
                <a:solidFill>
                  <a:prstClr val="black"/>
                </a:solidFill>
              </a:rPr>
              <a:t> for </a:t>
            </a:r>
            <a:r>
              <a:rPr lang="en-US" sz="2400" b="1" dirty="0">
                <a:solidFill>
                  <a:prstClr val="black"/>
                </a:solidFill>
              </a:rPr>
              <a:t>cerebral palsy </a:t>
            </a:r>
            <a:r>
              <a:rPr lang="en-US" sz="2400" dirty="0">
                <a:solidFill>
                  <a:prstClr val="black"/>
                </a:solidFill>
              </a:rPr>
              <a:t>patients and other patients with spasticity</a:t>
            </a:r>
          </a:p>
          <a:p>
            <a:pPr marL="457200" lvl="0" indent="-457200" eaLnBrk="1" fontAlgn="auto" hangingPunct="1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</a:rPr>
              <a:t>Prescribes rehabilitation technology (wheelchairs, prosthetics, braces, </a:t>
            </a:r>
            <a:r>
              <a:rPr lang="en-US" sz="2400" dirty="0" err="1">
                <a:solidFill>
                  <a:prstClr val="black"/>
                </a:solidFill>
              </a:rPr>
              <a:t>ect</a:t>
            </a:r>
            <a:r>
              <a:rPr lang="en-US" sz="2400" dirty="0">
                <a:solidFill>
                  <a:prstClr val="black"/>
                </a:solidFill>
              </a:rPr>
              <a:t>.)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9B9373B9-109B-4C08-947D-66F9C063D326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19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27" name="Picture 3" descr="C:\Users\acavallo\AppData\Local\Microsoft\Windows\Temporary Internet Files\Content.IE5\J1PRJGBW\Ausdauer-Training-sportarten-herz-und-körper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037" y="4495800"/>
            <a:ext cx="2408163" cy="166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448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5947494" cy="707886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b="1" dirty="0">
                <a:solidFill>
                  <a:srgbClr val="FFCB00"/>
                </a:solidFill>
                <a:latin typeface="+mn-lt"/>
              </a:rPr>
              <a:t>Celebrating 125 Years of Service</a:t>
            </a:r>
            <a:endParaRPr lang="en-US" b="1" dirty="0">
              <a:latin typeface="+mn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39636"/>
            <a:ext cx="7729894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5800" y="4572000"/>
            <a:ext cx="8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CSH has 68 inpatient beds, 72 long term care beds, 12 outpatient sites and will treat over 30,000 children this year</a:t>
            </a:r>
          </a:p>
        </p:txBody>
      </p:sp>
    </p:spTree>
    <p:extLst>
      <p:ext uri="{BB962C8B-B14F-4D97-AF65-F5344CB8AC3E}">
        <p14:creationId xmlns:p14="http://schemas.microsoft.com/office/powerpoint/2010/main" val="30955937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rza Medium" pitchFamily="50" charset="0"/>
              </a:rPr>
              <a:t>Conditions Treated </a:t>
            </a:r>
            <a:endParaRPr lang="en-US" dirty="0">
              <a:latin typeface="Forza Medium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prstClr val="black"/>
                </a:solidFill>
              </a:rPr>
              <a:t>Cerebral palsy</a:t>
            </a:r>
          </a:p>
          <a:p>
            <a:r>
              <a:rPr lang="en-US" sz="2400" dirty="0">
                <a:solidFill>
                  <a:prstClr val="black"/>
                </a:solidFill>
              </a:rPr>
              <a:t>B</a:t>
            </a:r>
            <a:r>
              <a:rPr lang="en-US" sz="2400" dirty="0" smtClean="0">
                <a:solidFill>
                  <a:prstClr val="black"/>
                </a:solidFill>
              </a:rPr>
              <a:t>rain injuries</a:t>
            </a:r>
          </a:p>
          <a:p>
            <a:r>
              <a:rPr lang="en-US" sz="2400" dirty="0">
                <a:solidFill>
                  <a:prstClr val="black"/>
                </a:solidFill>
              </a:rPr>
              <a:t>S</a:t>
            </a:r>
            <a:r>
              <a:rPr lang="en-US" sz="2400" dirty="0" smtClean="0">
                <a:solidFill>
                  <a:prstClr val="black"/>
                </a:solidFill>
              </a:rPr>
              <a:t>pinal </a:t>
            </a:r>
            <a:r>
              <a:rPr lang="en-US" sz="2400" dirty="0">
                <a:solidFill>
                  <a:prstClr val="black"/>
                </a:solidFill>
              </a:rPr>
              <a:t>cord </a:t>
            </a:r>
            <a:r>
              <a:rPr lang="en-US" sz="2400" dirty="0" smtClean="0">
                <a:solidFill>
                  <a:prstClr val="black"/>
                </a:solidFill>
              </a:rPr>
              <a:t>injuries</a:t>
            </a:r>
          </a:p>
          <a:p>
            <a:r>
              <a:rPr lang="en-US" sz="2400" dirty="0">
                <a:solidFill>
                  <a:prstClr val="black"/>
                </a:solidFill>
              </a:rPr>
              <a:t>N</a:t>
            </a:r>
            <a:r>
              <a:rPr lang="en-US" sz="2400" dirty="0" smtClean="0">
                <a:solidFill>
                  <a:prstClr val="black"/>
                </a:solidFill>
              </a:rPr>
              <a:t>euromuscular disorders</a:t>
            </a:r>
          </a:p>
          <a:p>
            <a:r>
              <a:rPr lang="en-US" sz="2400" dirty="0">
                <a:solidFill>
                  <a:prstClr val="black"/>
                </a:solidFill>
              </a:rPr>
              <a:t>M</a:t>
            </a:r>
            <a:r>
              <a:rPr lang="en-US" sz="2400" dirty="0" smtClean="0">
                <a:solidFill>
                  <a:prstClr val="black"/>
                </a:solidFill>
              </a:rPr>
              <a:t>usculoskeletal </a:t>
            </a:r>
            <a:r>
              <a:rPr lang="en-US" sz="2400" dirty="0">
                <a:solidFill>
                  <a:prstClr val="black"/>
                </a:solidFill>
              </a:rPr>
              <a:t>conditions </a:t>
            </a:r>
            <a:endParaRPr lang="en-US" sz="2400" dirty="0" smtClean="0"/>
          </a:p>
          <a:p>
            <a:r>
              <a:rPr lang="en-US" sz="2400" dirty="0" smtClean="0"/>
              <a:t>Developmental Delays</a:t>
            </a:r>
          </a:p>
          <a:p>
            <a:r>
              <a:rPr lang="en-US" sz="2400" smtClean="0"/>
              <a:t>Down </a:t>
            </a:r>
            <a:r>
              <a:rPr lang="en-US" sz="2400" dirty="0" smtClean="0"/>
              <a:t>Syndrome</a:t>
            </a:r>
          </a:p>
          <a:p>
            <a:r>
              <a:rPr lang="en-US" sz="2400" dirty="0" smtClean="0"/>
              <a:t>Autism Spectrum Disorder</a:t>
            </a:r>
          </a:p>
          <a:p>
            <a:r>
              <a:rPr lang="en-US" sz="2400" dirty="0" smtClean="0"/>
              <a:t>Sensory Integration Disorder</a:t>
            </a:r>
          </a:p>
          <a:p>
            <a:r>
              <a:rPr lang="en-US" sz="2400" dirty="0" smtClean="0"/>
              <a:t>Genetic Disorders leading to nerve/muscle/bone problems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9B9373B9-109B-4C08-947D-66F9C063D326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20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986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rza Medium" pitchFamily="50" charset="0"/>
              </a:rPr>
              <a:t>Procedures Performed</a:t>
            </a:r>
            <a:endParaRPr lang="en-US" dirty="0">
              <a:latin typeface="Forza Medium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6"/>
          </p:nvPr>
        </p:nvSpPr>
        <p:spPr>
          <a:xfrm>
            <a:off x="381000" y="3053078"/>
            <a:ext cx="3657600" cy="2738122"/>
          </a:xfrm>
        </p:spPr>
        <p:txBody>
          <a:bodyPr/>
          <a:lstStyle/>
          <a:p>
            <a:pPr lvl="1"/>
            <a:r>
              <a:rPr lang="en-US" sz="2000" dirty="0" smtClean="0"/>
              <a:t>Spasticity management</a:t>
            </a:r>
          </a:p>
          <a:p>
            <a:pPr lvl="1"/>
            <a:r>
              <a:rPr lang="en-US" sz="2000" dirty="0" smtClean="0"/>
              <a:t>Painful </a:t>
            </a:r>
            <a:r>
              <a:rPr lang="en-US" sz="2000" dirty="0"/>
              <a:t>muscles</a:t>
            </a:r>
          </a:p>
          <a:p>
            <a:pPr lvl="1"/>
            <a:r>
              <a:rPr lang="en-US" sz="2000" dirty="0"/>
              <a:t>Toe walking</a:t>
            </a:r>
          </a:p>
          <a:p>
            <a:pPr lvl="1"/>
            <a:r>
              <a:rPr lang="en-US" sz="2000" dirty="0"/>
              <a:t>Excessive drooling</a:t>
            </a:r>
          </a:p>
          <a:p>
            <a:pPr lvl="1"/>
            <a:r>
              <a:rPr lang="en-US" sz="2000" dirty="0" smtClean="0"/>
              <a:t>Open </a:t>
            </a:r>
            <a:r>
              <a:rPr lang="en-US" sz="2000" dirty="0"/>
              <a:t>mouth posture</a:t>
            </a:r>
          </a:p>
          <a:p>
            <a:pPr lvl="1"/>
            <a:r>
              <a:rPr lang="en-US" sz="2000" dirty="0"/>
              <a:t>Teeth grinding and TMJ </a:t>
            </a:r>
            <a:r>
              <a:rPr lang="en-US" sz="2000" dirty="0" smtClean="0"/>
              <a:t>dysfunction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9B9373B9-109B-4C08-947D-66F9C063D326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AutoShape 2" descr="Image result for community medical center rwjbarnab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Image result for community medical center rwjbarnaba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2775" y="1882346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Botox I</a:t>
            </a:r>
            <a:r>
              <a:rPr lang="en-US" sz="2400" dirty="0" smtClean="0"/>
              <a:t>njections at </a:t>
            </a:r>
            <a:r>
              <a:rPr lang="en-US" sz="2400" dirty="0"/>
              <a:t>Community Medical Center </a:t>
            </a:r>
            <a:r>
              <a:rPr lang="en-US" sz="2400" dirty="0" smtClean="0"/>
              <a:t>(Toms River) &amp; Robert Wood Johnson University Hospital (New Brunswick) for</a:t>
            </a:r>
            <a:r>
              <a:rPr lang="en-US" sz="2400" dirty="0"/>
              <a:t>…</a:t>
            </a:r>
          </a:p>
        </p:txBody>
      </p:sp>
      <p:pic>
        <p:nvPicPr>
          <p:cNvPr id="1026" name="Picture 2" descr="Image result for robert wood johnson hospi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102" y="4419600"/>
            <a:ext cx="3124200" cy="164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507" y="2666999"/>
            <a:ext cx="2383493" cy="112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457426"/>
            <a:ext cx="2740025" cy="74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9566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6109614" cy="707886"/>
          </a:xfrm>
        </p:spPr>
        <p:txBody>
          <a:bodyPr/>
          <a:lstStyle/>
          <a:p>
            <a:r>
              <a:rPr lang="en-US" dirty="0" smtClean="0">
                <a:latin typeface="Forza Medium" pitchFamily="50" charset="0"/>
              </a:rPr>
              <a:t>Reasons to Refer </a:t>
            </a:r>
            <a:endParaRPr lang="en-US" dirty="0">
              <a:latin typeface="Forza Medium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6"/>
          </p:nvPr>
        </p:nvSpPr>
        <p:spPr>
          <a:xfrm>
            <a:off x="609600" y="1828800"/>
            <a:ext cx="4114800" cy="4267200"/>
          </a:xfrm>
        </p:spPr>
        <p:txBody>
          <a:bodyPr/>
          <a:lstStyle/>
          <a:p>
            <a:pPr lvl="0"/>
            <a:r>
              <a:rPr lang="en-US" sz="1800" b="1" dirty="0"/>
              <a:t>Cerebral palsy</a:t>
            </a:r>
            <a:r>
              <a:rPr lang="en-US" sz="1800" dirty="0"/>
              <a:t>, spinal cord injury, spina bifida or brain injury</a:t>
            </a:r>
          </a:p>
          <a:p>
            <a:pPr lvl="0"/>
            <a:r>
              <a:rPr lang="en-US" sz="1800" dirty="0"/>
              <a:t>Spasticity, </a:t>
            </a:r>
            <a:r>
              <a:rPr lang="en-US" sz="1800" dirty="0" err="1"/>
              <a:t>hypotonia</a:t>
            </a:r>
            <a:r>
              <a:rPr lang="en-US" sz="1800" dirty="0"/>
              <a:t>, dystonia</a:t>
            </a:r>
          </a:p>
          <a:p>
            <a:pPr lvl="0"/>
            <a:r>
              <a:rPr lang="en-US" sz="1800" dirty="0"/>
              <a:t>Abnormal gait, such as toe-walking</a:t>
            </a:r>
          </a:p>
          <a:p>
            <a:pPr lvl="0"/>
            <a:r>
              <a:rPr lang="en-US" sz="1800" dirty="0"/>
              <a:t>Developmental delay</a:t>
            </a:r>
          </a:p>
          <a:p>
            <a:pPr lvl="0"/>
            <a:r>
              <a:rPr lang="en-US" sz="1800" dirty="0"/>
              <a:t>Genetic disorders</a:t>
            </a:r>
          </a:p>
          <a:p>
            <a:pPr lvl="0"/>
            <a:r>
              <a:rPr lang="en-US" sz="1800" dirty="0"/>
              <a:t>Weakness or impaired balance</a:t>
            </a:r>
          </a:p>
          <a:p>
            <a:pPr lvl="0"/>
            <a:r>
              <a:rPr lang="en-US" sz="1800" dirty="0"/>
              <a:t>Difficulties with mobility or other activities of daily living</a:t>
            </a:r>
          </a:p>
          <a:p>
            <a:pPr lvl="0"/>
            <a:r>
              <a:rPr lang="en-US" sz="1800" dirty="0"/>
              <a:t>Bracing, wheelchair, or equipment </a:t>
            </a:r>
            <a:r>
              <a:rPr lang="en-US" sz="1800" dirty="0" smtClean="0"/>
              <a:t>needs</a:t>
            </a:r>
          </a:p>
          <a:p>
            <a:r>
              <a:rPr lang="en-US" sz="1800" dirty="0"/>
              <a:t>Excessive drooling, jaw clenched/severe lip biting, open mouth posture</a:t>
            </a:r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9B9373B9-109B-4C08-947D-66F9C063D326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22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24400" y="1828800"/>
            <a:ext cx="3886200" cy="4267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1800" dirty="0" smtClean="0"/>
              <a:t>Neuropathic </a:t>
            </a:r>
            <a:r>
              <a:rPr lang="en-US" sz="1800" dirty="0"/>
              <a:t>pain</a:t>
            </a:r>
          </a:p>
          <a:p>
            <a:pPr lvl="0"/>
            <a:r>
              <a:rPr lang="en-US" sz="1800" dirty="0"/>
              <a:t>Patients with sensory processing difficulties</a:t>
            </a:r>
          </a:p>
          <a:p>
            <a:pPr lvl="0"/>
            <a:r>
              <a:rPr lang="en-US" sz="1800" dirty="0"/>
              <a:t>Patients with musculoskeletal pain (back pain, ankle sprain, leg pain etc.) who are not surgical candidates or need management post-surgery</a:t>
            </a:r>
          </a:p>
          <a:p>
            <a:pPr lvl="0"/>
            <a:r>
              <a:rPr lang="en-US" sz="1800" dirty="0"/>
              <a:t>Chronic pain including suspected psychosomatic pain</a:t>
            </a:r>
          </a:p>
          <a:p>
            <a:pPr lvl="0"/>
            <a:r>
              <a:rPr lang="en-US" sz="1800" dirty="0"/>
              <a:t>Limited range of motion</a:t>
            </a:r>
          </a:p>
          <a:p>
            <a:pPr lvl="0"/>
            <a:r>
              <a:rPr lang="en-US" sz="1800" dirty="0"/>
              <a:t>Therapy needs</a:t>
            </a:r>
          </a:p>
        </p:txBody>
      </p:sp>
    </p:spTree>
    <p:extLst>
      <p:ext uri="{BB962C8B-B14F-4D97-AF65-F5344CB8AC3E}">
        <p14:creationId xmlns:p14="http://schemas.microsoft.com/office/powerpoint/2010/main" val="3613551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6248400" cy="1200329"/>
          </a:xfrm>
        </p:spPr>
        <p:txBody>
          <a:bodyPr/>
          <a:lstStyle/>
          <a:p>
            <a:r>
              <a:rPr lang="en-US" sz="3600" dirty="0" smtClean="0">
                <a:latin typeface="Forza Medium" pitchFamily="50" charset="0"/>
              </a:rPr>
              <a:t>How to Make an Appointment</a:t>
            </a:r>
            <a:endParaRPr lang="en-US" sz="3600" dirty="0">
              <a:latin typeface="Forza Medium" pitchFamily="50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23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6"/>
          </p:nvPr>
        </p:nvSpPr>
        <p:spPr>
          <a:xfrm>
            <a:off x="3810000" y="2895600"/>
            <a:ext cx="4495800" cy="17526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dirty="0" smtClean="0"/>
              <a:t>Have families calls     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rgbClr val="0078C9"/>
                </a:solidFill>
              </a:rPr>
              <a:t>1-888-244-5373</a:t>
            </a:r>
          </a:p>
          <a:p>
            <a:pPr marL="0" indent="0">
              <a:buNone/>
            </a:pPr>
            <a:endParaRPr lang="en-US" b="1" dirty="0" smtClean="0"/>
          </a:p>
        </p:txBody>
      </p:sp>
      <p:pic>
        <p:nvPicPr>
          <p:cNvPr id="3074" name="Picture 2" descr="C:\Users\acavallo\AppData\Local\Microsoft\Windows\Temporary Internet Files\Content.IE5\Z2D112HZ\Phone_font_awesome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81200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29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8687" y="2363390"/>
            <a:ext cx="6519312" cy="3351609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9520" y="2819400"/>
            <a:ext cx="5755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8C9"/>
                </a:solidFill>
              </a:rPr>
              <a:t>Thank you for your time!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4481" y="304800"/>
            <a:ext cx="4648200" cy="1447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8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FFCB00"/>
                </a:solidFill>
                <a:latin typeface="Forza Medium" pitchFamily="50" charset="0"/>
              </a:rPr>
              <a:t>Children’s Specialized Hospital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8270">
            <a:off x="7191859" y="4979549"/>
            <a:ext cx="1540942" cy="147089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54091"/>
              </p:ext>
            </p:extLst>
          </p:nvPr>
        </p:nvGraphicFramePr>
        <p:xfrm>
          <a:off x="550343" y="3465731"/>
          <a:ext cx="6096000" cy="2020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0206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073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475" y="456901"/>
            <a:ext cx="6109614" cy="707886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Culture at CSH</a:t>
            </a:r>
            <a:endParaRPr lang="en-US" b="1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00" y="1927110"/>
            <a:ext cx="6451200" cy="42450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14764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87" y="395428"/>
            <a:ext cx="6109614" cy="707886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Our Unique Difference</a:t>
            </a:r>
            <a:endParaRPr lang="en-US" b="1" dirty="0">
              <a:latin typeface="+mn-lt"/>
            </a:endParaRPr>
          </a:p>
        </p:txBody>
      </p:sp>
      <p:sp>
        <p:nvSpPr>
          <p:cNvPr id="10" name="Content Placeholder 9"/>
          <p:cNvSpPr txBox="1">
            <a:spLocks/>
          </p:cNvSpPr>
          <p:nvPr/>
        </p:nvSpPr>
        <p:spPr>
          <a:xfrm>
            <a:off x="609600" y="2019445"/>
            <a:ext cx="5105400" cy="396211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Clr>
                <a:schemeClr val="accent5"/>
              </a:buClr>
              <a:buSzPct val="100000"/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8650" indent="-28416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400" indent="-28575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479B3D"/>
              </a:buClr>
            </a:pPr>
            <a:r>
              <a:rPr lang="en-US" altLang="en-US" sz="1800" dirty="0" smtClean="0">
                <a:solidFill>
                  <a:prstClr val="black"/>
                </a:solidFill>
              </a:rPr>
              <a:t>Recipient of Microsoft Corp.’s 2015 Health Innovation Awards Patient Engagement category </a:t>
            </a:r>
          </a:p>
          <a:p>
            <a:pPr lvl="1">
              <a:buClr>
                <a:srgbClr val="479B3D"/>
              </a:buClr>
            </a:pPr>
            <a:r>
              <a:rPr lang="en-US" altLang="en-US" sz="1800" dirty="0" smtClean="0">
                <a:solidFill>
                  <a:prstClr val="black"/>
                </a:solidFill>
              </a:rPr>
              <a:t>Named “2014 Top Children’s Hospital” by the Leapfrog Group </a:t>
            </a:r>
          </a:p>
          <a:p>
            <a:pPr lvl="1">
              <a:buClr>
                <a:srgbClr val="479B3D"/>
              </a:buClr>
            </a:pPr>
            <a:r>
              <a:rPr lang="en-US" altLang="en-US" sz="1800" dirty="0" smtClean="0">
                <a:solidFill>
                  <a:prstClr val="black"/>
                </a:solidFill>
              </a:rPr>
              <a:t>Twenty-five of Children’s Specialized Hospital’s clinical team including physicians, therapists, psychologists and others were selected as “2014 New Jersey’s Favorite Kids Docs” by parents by NJ Family magazine</a:t>
            </a:r>
          </a:p>
          <a:p>
            <a:pPr lvl="1">
              <a:buClr>
                <a:srgbClr val="479B3D"/>
              </a:buClr>
            </a:pPr>
            <a:r>
              <a:rPr lang="en-US" altLang="en-US" sz="1800" dirty="0" smtClean="0">
                <a:solidFill>
                  <a:prstClr val="black"/>
                </a:solidFill>
              </a:rPr>
              <a:t>Named among Top Children’s Hospitals, </a:t>
            </a:r>
            <a:r>
              <a:rPr lang="en-US" altLang="en-US" sz="1800" i="1" dirty="0" smtClean="0">
                <a:solidFill>
                  <a:prstClr val="black"/>
                </a:solidFill>
              </a:rPr>
              <a:t>New York Magazine</a:t>
            </a:r>
            <a:r>
              <a:rPr lang="en-US" altLang="en-US" sz="1800" dirty="0" smtClean="0">
                <a:solidFill>
                  <a:prstClr val="black"/>
                </a:solidFill>
              </a:rPr>
              <a:t> </a:t>
            </a:r>
          </a:p>
          <a:p>
            <a:pPr lvl="1">
              <a:buClr>
                <a:srgbClr val="479B3D"/>
              </a:buClr>
            </a:pPr>
            <a:r>
              <a:rPr lang="en-US" altLang="en-US" sz="1800" dirty="0" smtClean="0">
                <a:solidFill>
                  <a:prstClr val="black"/>
                </a:solidFill>
              </a:rPr>
              <a:t>Named among Best Places to Work in NJ, </a:t>
            </a:r>
            <a:r>
              <a:rPr lang="en-US" altLang="en-US" sz="1800" i="1" dirty="0" smtClean="0">
                <a:solidFill>
                  <a:prstClr val="black"/>
                </a:solidFill>
              </a:rPr>
              <a:t>NJ Biz</a:t>
            </a:r>
          </a:p>
          <a:p>
            <a:pPr lvl="1">
              <a:buClr>
                <a:srgbClr val="479B3D"/>
              </a:buClr>
            </a:pPr>
            <a:r>
              <a:rPr lang="en-US" altLang="en-US" sz="1800" dirty="0" smtClean="0">
                <a:solidFill>
                  <a:prstClr val="black"/>
                </a:solidFill>
              </a:rPr>
              <a:t>Named “Hospital of the Year,” </a:t>
            </a:r>
            <a:r>
              <a:rPr lang="en-US" altLang="en-US" sz="1800" i="1" dirty="0" smtClean="0">
                <a:solidFill>
                  <a:prstClr val="black"/>
                </a:solidFill>
              </a:rPr>
              <a:t>NJ Biz 2012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828800"/>
            <a:ext cx="2419534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15447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09614" cy="707886"/>
          </a:xfrm>
        </p:spPr>
        <p:txBody>
          <a:bodyPr/>
          <a:lstStyle/>
          <a:p>
            <a:r>
              <a:rPr lang="en-US" b="1" dirty="0" smtClean="0"/>
              <a:t>Services and Programs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9B9373B9-109B-4C08-947D-66F9C063D326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6"/>
          </p:nvPr>
        </p:nvSpPr>
        <p:spPr>
          <a:xfrm>
            <a:off x="571266" y="1761067"/>
            <a:ext cx="7734534" cy="52493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0078C9"/>
                </a:solidFill>
              </a:rPr>
              <a:t>Inpatient Programs </a:t>
            </a:r>
          </a:p>
          <a:p>
            <a:pPr marL="0" indent="0">
              <a:buNone/>
            </a:pPr>
            <a:endParaRPr lang="en-US" sz="3600" b="1" dirty="0" smtClean="0">
              <a:solidFill>
                <a:srgbClr val="0078C9"/>
              </a:solidFill>
            </a:endParaRPr>
          </a:p>
          <a:p>
            <a:endParaRPr lang="en-US" dirty="0" smtClean="0">
              <a:solidFill>
                <a:srgbClr val="0078C9"/>
              </a:solidFill>
            </a:endParaRPr>
          </a:p>
          <a:p>
            <a:pPr marL="0" indent="0">
              <a:buNone/>
            </a:pPr>
            <a:endParaRPr lang="en-US" sz="3600" b="1" dirty="0">
              <a:solidFill>
                <a:srgbClr val="0078C9"/>
              </a:solidFill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762000" y="2361695"/>
            <a:ext cx="4267200" cy="32624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Clr>
                <a:schemeClr val="accent5"/>
              </a:buClr>
              <a:buSzPct val="10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8650" indent="-28416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400" indent="-28575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479B3D"/>
              </a:buClr>
            </a:pPr>
            <a:endParaRPr lang="en-US" altLang="en-US" sz="1600" dirty="0" smtClean="0">
              <a:solidFill>
                <a:prstClr val="black"/>
              </a:solidFill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762000" y="2551684"/>
            <a:ext cx="4267200" cy="323934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Clr>
                <a:schemeClr val="accent5"/>
              </a:buClr>
              <a:buSzPct val="10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8650" indent="-28416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400" indent="-28575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Burn </a:t>
            </a:r>
            <a:r>
              <a:rPr lang="en-US" altLang="en-US" sz="1600" dirty="0">
                <a:solidFill>
                  <a:prstClr val="black"/>
                </a:solidFill>
              </a:rPr>
              <a:t>and Wound Care </a:t>
            </a:r>
            <a:endParaRPr lang="en-US" altLang="en-US" sz="1600" b="1" dirty="0" smtClean="0">
              <a:solidFill>
                <a:prstClr val="black"/>
              </a:solidFill>
            </a:endParaRP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Post-NICU </a:t>
            </a:r>
            <a:r>
              <a:rPr lang="en-US" altLang="en-US" sz="1600" dirty="0">
                <a:solidFill>
                  <a:prstClr val="black"/>
                </a:solidFill>
              </a:rPr>
              <a:t>Infant Rehabilitation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>
                <a:solidFill>
                  <a:prstClr val="black"/>
                </a:solidFill>
              </a:rPr>
              <a:t>Post-Surgical Orthopedics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>
                <a:solidFill>
                  <a:prstClr val="black"/>
                </a:solidFill>
              </a:rPr>
              <a:t>Infant and Toddler Rehabilitation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>
                <a:solidFill>
                  <a:prstClr val="black"/>
                </a:solidFill>
              </a:rPr>
              <a:t>Chronic Illness Management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>
                <a:solidFill>
                  <a:prstClr val="black"/>
                </a:solidFill>
              </a:rPr>
              <a:t>Brain Injury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Multi Complicated Trauma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Neuromuscular and Genetic Disorders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Spinal Cord Injury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Chronic </a:t>
            </a:r>
            <a:r>
              <a:rPr lang="en-US" altLang="en-US" sz="1600" dirty="0">
                <a:solidFill>
                  <a:prstClr val="black"/>
                </a:solidFill>
              </a:rPr>
              <a:t>Pain Management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124" y="1905000"/>
            <a:ext cx="351902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31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Services and Programs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9B9373B9-109B-4C08-947D-66F9C063D326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6"/>
          </p:nvPr>
        </p:nvSpPr>
        <p:spPr>
          <a:xfrm>
            <a:off x="571266" y="1761067"/>
            <a:ext cx="7734534" cy="52493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0078C9"/>
                </a:solidFill>
              </a:rPr>
              <a:t>Outpatient Services </a:t>
            </a:r>
          </a:p>
          <a:p>
            <a:pPr marL="0" indent="0">
              <a:buNone/>
            </a:pPr>
            <a:endParaRPr lang="en-US" sz="3600" b="1" dirty="0" smtClean="0">
              <a:solidFill>
                <a:srgbClr val="0078C9"/>
              </a:solidFill>
            </a:endParaRPr>
          </a:p>
          <a:p>
            <a:endParaRPr lang="en-US" dirty="0" smtClean="0">
              <a:solidFill>
                <a:srgbClr val="0078C9"/>
              </a:solidFill>
            </a:endParaRPr>
          </a:p>
          <a:p>
            <a:pPr marL="0" indent="0">
              <a:buNone/>
            </a:pPr>
            <a:endParaRPr lang="en-US" sz="3600" b="1" dirty="0">
              <a:solidFill>
                <a:srgbClr val="0078C9"/>
              </a:solidFill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762000" y="2361695"/>
            <a:ext cx="4267200" cy="388670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Clr>
                <a:schemeClr val="accent5"/>
              </a:buClr>
              <a:buSzPct val="10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8650" indent="-28416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400" indent="-28575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Audiology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Autism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Brian Injury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Comprehensive Feeding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Early Intervention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Infant Developmental Follow-Up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Occupational Therapy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Physical Therapy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Psychology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Rehabilitation Technology 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Special Needs Primary Care</a:t>
            </a:r>
          </a:p>
          <a:p>
            <a:pPr lvl="1">
              <a:buClr>
                <a:srgbClr val="479B3D"/>
              </a:buClr>
            </a:pPr>
            <a:r>
              <a:rPr lang="en-US" altLang="en-US" sz="1600" dirty="0" smtClean="0">
                <a:solidFill>
                  <a:prstClr val="black"/>
                </a:solidFill>
              </a:rPr>
              <a:t>Speech/ Feeding Therapy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6430"/>
            <a:ext cx="307657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8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87" y="318588"/>
            <a:ext cx="6109614" cy="707886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Services and Programs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470564" cy="618631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8C9"/>
                </a:solidFill>
              </a:rPr>
              <a:t>Physician Specialties</a:t>
            </a:r>
            <a:endParaRPr lang="en-US" sz="3600" b="1" dirty="0">
              <a:solidFill>
                <a:srgbClr val="0078C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7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286000"/>
            <a:ext cx="3604260" cy="36576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Oval 7"/>
          <p:cNvSpPr/>
          <p:nvPr/>
        </p:nvSpPr>
        <p:spPr>
          <a:xfrm>
            <a:off x="8829675" y="6553200"/>
            <a:ext cx="228600" cy="228600"/>
          </a:xfrm>
          <a:prstGeom prst="ellipse">
            <a:avLst/>
          </a:prstGeom>
          <a:solidFill>
            <a:srgbClr val="006BB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838200" y="2701849"/>
            <a:ext cx="4267200" cy="191334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Clr>
                <a:schemeClr val="accent5"/>
              </a:buClr>
              <a:buSzPct val="100000"/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8650" indent="-28416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400" indent="-28575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479B3D"/>
              </a:buClr>
            </a:pPr>
            <a:r>
              <a:rPr lang="en-US" altLang="en-US" sz="2000" dirty="0" smtClean="0">
                <a:solidFill>
                  <a:prstClr val="black"/>
                </a:solidFill>
              </a:rPr>
              <a:t>Developmental &amp; Behavioral </a:t>
            </a:r>
          </a:p>
          <a:p>
            <a:pPr lvl="1">
              <a:buClr>
                <a:srgbClr val="479B3D"/>
              </a:buClr>
            </a:pPr>
            <a:r>
              <a:rPr lang="en-US" altLang="en-US" sz="2000" dirty="0" smtClean="0">
                <a:solidFill>
                  <a:prstClr val="black"/>
                </a:solidFill>
              </a:rPr>
              <a:t>Neurology </a:t>
            </a:r>
          </a:p>
          <a:p>
            <a:pPr lvl="1">
              <a:buClr>
                <a:srgbClr val="479B3D"/>
              </a:buClr>
            </a:pPr>
            <a:r>
              <a:rPr lang="en-US" altLang="en-US" sz="2000" dirty="0" err="1" smtClean="0">
                <a:solidFill>
                  <a:prstClr val="black"/>
                </a:solidFill>
              </a:rPr>
              <a:t>Physiatry</a:t>
            </a:r>
            <a:r>
              <a:rPr lang="en-US" altLang="en-US" sz="2000" dirty="0" smtClean="0">
                <a:solidFill>
                  <a:prstClr val="black"/>
                </a:solidFill>
              </a:rPr>
              <a:t> </a:t>
            </a:r>
          </a:p>
          <a:p>
            <a:pPr lvl="1">
              <a:buClr>
                <a:srgbClr val="479B3D"/>
              </a:buClr>
            </a:pPr>
            <a:r>
              <a:rPr lang="en-US" altLang="en-US" sz="2000" dirty="0" smtClean="0">
                <a:solidFill>
                  <a:prstClr val="black"/>
                </a:solidFill>
              </a:rPr>
              <a:t>Psychiatry </a:t>
            </a:r>
          </a:p>
          <a:p>
            <a:pPr lvl="1">
              <a:buClr>
                <a:srgbClr val="479B3D"/>
              </a:buClr>
            </a:pPr>
            <a:r>
              <a:rPr lang="en-US" altLang="en-US" sz="2000" dirty="0" smtClean="0">
                <a:solidFill>
                  <a:prstClr val="black"/>
                </a:solidFill>
              </a:rPr>
              <a:t>Other </a:t>
            </a:r>
          </a:p>
        </p:txBody>
      </p:sp>
    </p:spTree>
    <p:extLst>
      <p:ext uri="{BB962C8B-B14F-4D97-AF65-F5344CB8AC3E}">
        <p14:creationId xmlns:p14="http://schemas.microsoft.com/office/powerpoint/2010/main" val="422808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87" y="318588"/>
            <a:ext cx="6109614" cy="707886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Services and Programs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470564" cy="618631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8C9"/>
                </a:solidFill>
              </a:rPr>
              <a:t>Other </a:t>
            </a:r>
            <a:endParaRPr lang="en-US" sz="3600" b="1" dirty="0">
              <a:solidFill>
                <a:srgbClr val="0078C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8829675" y="6553200"/>
            <a:ext cx="228600" cy="228600"/>
          </a:xfrm>
          <a:prstGeom prst="ellipse">
            <a:avLst/>
          </a:prstGeom>
          <a:solidFill>
            <a:srgbClr val="006BB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834500" y="2438400"/>
            <a:ext cx="5032900" cy="22955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Clr>
                <a:schemeClr val="accent5"/>
              </a:buClr>
              <a:buSzPct val="100000"/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4488" indent="-344488" algn="l" defTabSz="457200" rtl="0" eaLnBrk="1" latinLnBrk="0" hangingPunct="1">
              <a:lnSpc>
                <a:spcPct val="95000"/>
              </a:lnSpc>
              <a:spcBef>
                <a:spcPts val="7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8650" indent="-28416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400" indent="-28575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479B3D"/>
              </a:buClr>
            </a:pPr>
            <a:r>
              <a:rPr lang="en-US" altLang="en-US" sz="2000" dirty="0" smtClean="0">
                <a:solidFill>
                  <a:prstClr val="black"/>
                </a:solidFill>
              </a:rPr>
              <a:t>Pediatric Long </a:t>
            </a:r>
            <a:r>
              <a:rPr lang="en-US" altLang="en-US" sz="2000" smtClean="0">
                <a:solidFill>
                  <a:prstClr val="black"/>
                </a:solidFill>
              </a:rPr>
              <a:t>Term Care</a:t>
            </a:r>
            <a:endParaRPr lang="en-US" altLang="en-US" sz="2000" dirty="0" smtClean="0">
              <a:solidFill>
                <a:prstClr val="black"/>
              </a:solidFill>
            </a:endParaRPr>
          </a:p>
          <a:p>
            <a:pPr lvl="1">
              <a:buClr>
                <a:srgbClr val="479B3D"/>
              </a:buClr>
            </a:pPr>
            <a:r>
              <a:rPr lang="en-US" altLang="en-US" sz="2000" dirty="0" smtClean="0">
                <a:solidFill>
                  <a:prstClr val="black"/>
                </a:solidFill>
              </a:rPr>
              <a:t>Early Developmental Screenings</a:t>
            </a:r>
          </a:p>
          <a:p>
            <a:pPr lvl="1">
              <a:buClr>
                <a:srgbClr val="479B3D"/>
              </a:buClr>
            </a:pPr>
            <a:r>
              <a:rPr lang="en-US" altLang="en-US" sz="2000" dirty="0" smtClean="0">
                <a:solidFill>
                  <a:prstClr val="black"/>
                </a:solidFill>
              </a:rPr>
              <a:t>Project ECHO</a:t>
            </a:r>
          </a:p>
          <a:p>
            <a:pPr lvl="1">
              <a:buClr>
                <a:srgbClr val="479B3D"/>
              </a:buClr>
            </a:pPr>
            <a:r>
              <a:rPr lang="en-US" altLang="en-US" sz="2000" dirty="0" smtClean="0">
                <a:solidFill>
                  <a:prstClr val="black"/>
                </a:solidFill>
              </a:rPr>
              <a:t>Community Based Recreation </a:t>
            </a:r>
          </a:p>
          <a:p>
            <a:pPr lvl="1">
              <a:buClr>
                <a:srgbClr val="479B3D"/>
              </a:buClr>
            </a:pPr>
            <a:r>
              <a:rPr lang="en-US" altLang="en-US" sz="2000" dirty="0" smtClean="0">
                <a:solidFill>
                  <a:prstClr val="black"/>
                </a:solidFill>
              </a:rPr>
              <a:t>Camps and Workshops </a:t>
            </a:r>
          </a:p>
          <a:p>
            <a:pPr lvl="1">
              <a:buClr>
                <a:srgbClr val="479B3D"/>
              </a:buClr>
            </a:pPr>
            <a:r>
              <a:rPr lang="en-US" altLang="en-US" sz="2000" dirty="0" smtClean="0">
                <a:solidFill>
                  <a:prstClr val="black"/>
                </a:solidFill>
              </a:rPr>
              <a:t>Peer Mentoring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014" y="2209800"/>
            <a:ext cx="355403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39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87" y="318588"/>
            <a:ext cx="6109614" cy="707886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Locations</a:t>
            </a:r>
            <a:endParaRPr lang="en-US" b="1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C57F71D-4E43-DC45-954E-A47AA66D70B5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609600" y="1752600"/>
            <a:ext cx="8077835" cy="4572000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Bayonne</a:t>
            </a:r>
          </a:p>
          <a:p>
            <a:pPr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Clifton</a:t>
            </a:r>
          </a:p>
          <a:p>
            <a:pPr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East Brunswick</a:t>
            </a:r>
          </a:p>
          <a:p>
            <a:pPr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Egg Harbor</a:t>
            </a:r>
          </a:p>
          <a:p>
            <a:pPr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Hamilton</a:t>
            </a:r>
          </a:p>
          <a:p>
            <a:pPr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Mountainside</a:t>
            </a:r>
          </a:p>
          <a:p>
            <a:pPr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Newark</a:t>
            </a:r>
          </a:p>
          <a:p>
            <a:pPr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Brunswick (2 locations)</a:t>
            </a:r>
          </a:p>
          <a:p>
            <a:pPr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Roselle Park</a:t>
            </a:r>
          </a:p>
          <a:p>
            <a:pPr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Toms River (2 locations)</a:t>
            </a:r>
          </a:p>
          <a:p>
            <a:pPr>
              <a:buClr>
                <a:srgbClr val="73AE57"/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Warren</a:t>
            </a:r>
          </a:p>
          <a:p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96596"/>
            <a:ext cx="3909869" cy="3731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29200" y="5728569"/>
            <a:ext cx="291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F1399"/>
                </a:solidFill>
              </a:rPr>
              <a:t>13 Convenient Locations</a:t>
            </a:r>
          </a:p>
        </p:txBody>
      </p:sp>
    </p:spTree>
    <p:extLst>
      <p:ext uri="{BB962C8B-B14F-4D97-AF65-F5344CB8AC3E}">
        <p14:creationId xmlns:p14="http://schemas.microsoft.com/office/powerpoint/2010/main" val="373714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6DB9"/>
      </a:accent1>
      <a:accent2>
        <a:srgbClr val="631178"/>
      </a:accent2>
      <a:accent3>
        <a:srgbClr val="B5D325"/>
      </a:accent3>
      <a:accent4>
        <a:srgbClr val="FFCB08"/>
      </a:accent4>
      <a:accent5>
        <a:srgbClr val="479B3D"/>
      </a:accent5>
      <a:accent6>
        <a:srgbClr val="F48517"/>
      </a:accent6>
      <a:hlink>
        <a:srgbClr val="1BA5E3"/>
      </a:hlink>
      <a:folHlink>
        <a:srgbClr val="E4007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6DB9"/>
      </a:accent1>
      <a:accent2>
        <a:srgbClr val="631178"/>
      </a:accent2>
      <a:accent3>
        <a:srgbClr val="B5D325"/>
      </a:accent3>
      <a:accent4>
        <a:srgbClr val="FFCB08"/>
      </a:accent4>
      <a:accent5>
        <a:srgbClr val="479B3D"/>
      </a:accent5>
      <a:accent6>
        <a:srgbClr val="F48517"/>
      </a:accent6>
      <a:hlink>
        <a:srgbClr val="1BA5E3"/>
      </a:hlink>
      <a:folHlink>
        <a:srgbClr val="E4007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1710</TotalTime>
  <Words>752</Words>
  <Application>Microsoft Office PowerPoint</Application>
  <PresentationFormat>On-screen Show (4:3)</PresentationFormat>
  <Paragraphs>176</Paragraphs>
  <Slides>24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1_Office Theme</vt:lpstr>
      <vt:lpstr>3_Office Theme</vt:lpstr>
      <vt:lpstr>Children’s  Specialized Hospital </vt:lpstr>
      <vt:lpstr>Celebrating 125 Years of Service</vt:lpstr>
      <vt:lpstr>Culture at CSH</vt:lpstr>
      <vt:lpstr>Our Unique Difference</vt:lpstr>
      <vt:lpstr>Services and Programs </vt:lpstr>
      <vt:lpstr>Services and Programs </vt:lpstr>
      <vt:lpstr>Services and Programs</vt:lpstr>
      <vt:lpstr>Services and Programs</vt:lpstr>
      <vt:lpstr>Locations</vt:lpstr>
      <vt:lpstr>Children’s Specialized Hospital in Hamilton, NJ</vt:lpstr>
      <vt:lpstr>Programs and Services in Hamilton </vt:lpstr>
      <vt:lpstr>Special Needs Primary Care Practice (SNPC) </vt:lpstr>
      <vt:lpstr>SNPCP: Who do we see?</vt:lpstr>
      <vt:lpstr>SNPCP: What do we do? </vt:lpstr>
      <vt:lpstr>SNPCP: Who are we?</vt:lpstr>
      <vt:lpstr>SNPCP: Why we do it</vt:lpstr>
      <vt:lpstr>SNPC: How to refer </vt:lpstr>
      <vt:lpstr>Physiatry- Physical Medicine and Rehabilitation Services </vt:lpstr>
      <vt:lpstr>Physiatry Overview </vt:lpstr>
      <vt:lpstr>Conditions Treated </vt:lpstr>
      <vt:lpstr>Procedures Performed</vt:lpstr>
      <vt:lpstr>Reasons to Refer </vt:lpstr>
      <vt:lpstr>How to Make an Appointment</vt:lpstr>
      <vt:lpstr>PowerPoint Presentation</vt:lpstr>
    </vt:vector>
  </TitlesOfParts>
  <Company>CSH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Specialized Hospital</dc:title>
  <dc:creator>Green, Cynthia</dc:creator>
  <cp:lastModifiedBy>Cavallo, Alexis</cp:lastModifiedBy>
  <cp:revision>117</cp:revision>
  <cp:lastPrinted>2017-07-17T15:23:11Z</cp:lastPrinted>
  <dcterms:created xsi:type="dcterms:W3CDTF">2017-07-17T13:49:33Z</dcterms:created>
  <dcterms:modified xsi:type="dcterms:W3CDTF">2018-04-20T15:42:57Z</dcterms:modified>
</cp:coreProperties>
</file>